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50"/>
  </p:notesMasterIdLst>
  <p:sldIdLst>
    <p:sldId id="785" r:id="rId2"/>
    <p:sldId id="858" r:id="rId3"/>
    <p:sldId id="908" r:id="rId4"/>
    <p:sldId id="859" r:id="rId5"/>
    <p:sldId id="860" r:id="rId6"/>
    <p:sldId id="890" r:id="rId7"/>
    <p:sldId id="862" r:id="rId8"/>
    <p:sldId id="902" r:id="rId9"/>
    <p:sldId id="863" r:id="rId10"/>
    <p:sldId id="864" r:id="rId11"/>
    <p:sldId id="867" r:id="rId12"/>
    <p:sldId id="866" r:id="rId13"/>
    <p:sldId id="868" r:id="rId14"/>
    <p:sldId id="869" r:id="rId15"/>
    <p:sldId id="870" r:id="rId16"/>
    <p:sldId id="871" r:id="rId17"/>
    <p:sldId id="872" r:id="rId18"/>
    <p:sldId id="874" r:id="rId19"/>
    <p:sldId id="896" r:id="rId20"/>
    <p:sldId id="876" r:id="rId21"/>
    <p:sldId id="877" r:id="rId22"/>
    <p:sldId id="878" r:id="rId23"/>
    <p:sldId id="879" r:id="rId24"/>
    <p:sldId id="880" r:id="rId25"/>
    <p:sldId id="881" r:id="rId26"/>
    <p:sldId id="882" r:id="rId27"/>
    <p:sldId id="883" r:id="rId28"/>
    <p:sldId id="884" r:id="rId29"/>
    <p:sldId id="885" r:id="rId30"/>
    <p:sldId id="886" r:id="rId31"/>
    <p:sldId id="887" r:id="rId32"/>
    <p:sldId id="888" r:id="rId33"/>
    <p:sldId id="889" r:id="rId34"/>
    <p:sldId id="905" r:id="rId35"/>
    <p:sldId id="906" r:id="rId36"/>
    <p:sldId id="891" r:id="rId37"/>
    <p:sldId id="892" r:id="rId38"/>
    <p:sldId id="893" r:id="rId39"/>
    <p:sldId id="894" r:id="rId40"/>
    <p:sldId id="895" r:id="rId41"/>
    <p:sldId id="897" r:id="rId42"/>
    <p:sldId id="901" r:id="rId43"/>
    <p:sldId id="898" r:id="rId44"/>
    <p:sldId id="899" r:id="rId45"/>
    <p:sldId id="904" r:id="rId46"/>
    <p:sldId id="900" r:id="rId47"/>
    <p:sldId id="903" r:id="rId48"/>
    <p:sldId id="909" r:id="rId4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CD"/>
    <a:srgbClr val="FF5050"/>
    <a:srgbClr val="99FF99"/>
    <a:srgbClr val="99FF66"/>
    <a:srgbClr val="CCFF66"/>
    <a:srgbClr val="006600"/>
    <a:srgbClr val="C3C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Estilo Claro 3 - Ênfas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94660"/>
  </p:normalViewPr>
  <p:slideViewPr>
    <p:cSldViewPr>
      <p:cViewPr varScale="1">
        <p:scale>
          <a:sx n="63" d="100"/>
          <a:sy n="63" d="100"/>
        </p:scale>
        <p:origin x="1212"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E214F7-9A8D-481A-B880-EE40F342250C}" type="datetimeFigureOut">
              <a:rPr lang="pt-BR" smtClean="0"/>
              <a:pPr/>
              <a:t>13/12/2017</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7146DD-C3B8-466F-A0E5-5E9935F64241}" type="slidenum">
              <a:rPr lang="pt-BR" smtClean="0"/>
              <a:pPr/>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87146DD-C3B8-466F-A0E5-5E9935F64241}" type="slidenum">
              <a:rPr lang="pt-BR" smtClean="0"/>
              <a:pPr/>
              <a:t>1</a:t>
            </a:fld>
            <a:endParaRPr lang="pt-BR"/>
          </a:p>
        </p:txBody>
      </p:sp>
    </p:spTree>
    <p:extLst>
      <p:ext uri="{BB962C8B-B14F-4D97-AF65-F5344CB8AC3E}">
        <p14:creationId xmlns:p14="http://schemas.microsoft.com/office/powerpoint/2010/main" val="272209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87146DD-C3B8-466F-A0E5-5E9935F64241}" type="slidenum">
              <a:rPr lang="pt-BR" smtClean="0"/>
              <a:pPr/>
              <a:t>48</a:t>
            </a:fld>
            <a:endParaRPr lang="pt-BR"/>
          </a:p>
        </p:txBody>
      </p:sp>
    </p:spTree>
    <p:extLst>
      <p:ext uri="{BB962C8B-B14F-4D97-AF65-F5344CB8AC3E}">
        <p14:creationId xmlns:p14="http://schemas.microsoft.com/office/powerpoint/2010/main" val="2291149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75000"/>
                  </a:srgbClr>
                </a:solidFill>
              </a:defRPr>
            </a:lvl1pPr>
          </a:lstStyle>
          <a:p>
            <a:endParaRPr lang="pt-BR" dirty="0"/>
          </a:p>
        </p:txBody>
      </p:sp>
      <p:sp>
        <p:nvSpPr>
          <p:cNvPr id="8" name="Footer Placeholder 7"/>
          <p:cNvSpPr>
            <a:spLocks noGrp="1"/>
          </p:cNvSpPr>
          <p:nvPr>
            <p:ph type="ftr" sz="quarter" idx="11"/>
          </p:nvPr>
        </p:nvSpPr>
        <p:spPr/>
        <p:txBody>
          <a:bodyPr/>
          <a:lstStyle>
            <a:lvl1pPr>
              <a:defRPr>
                <a:solidFill>
                  <a:srgbClr val="FFFFFF">
                    <a:alpha val="75000"/>
                  </a:srgbClr>
                </a:solidFill>
              </a:defRPr>
            </a:lvl1pPr>
          </a:lstStyle>
          <a:p>
            <a:r>
              <a:rPr lang="pt-BR"/>
              <a:t>Engenharia de Software</a:t>
            </a:r>
            <a:endParaRPr lang="pt-BR" dirty="0"/>
          </a:p>
        </p:txBody>
      </p:sp>
      <p:sp>
        <p:nvSpPr>
          <p:cNvPr id="9" name="Slide Number Placeholder 8"/>
          <p:cNvSpPr>
            <a:spLocks noGrp="1"/>
          </p:cNvSpPr>
          <p:nvPr>
            <p:ph type="sldNum" sz="quarter" idx="12"/>
          </p:nvPr>
        </p:nvSpPr>
        <p:spPr/>
        <p:txBody>
          <a:bodyPr/>
          <a:lstStyle>
            <a:lvl1pPr>
              <a:defRPr>
                <a:solidFill>
                  <a:srgbClr val="FFFFFF">
                    <a:alpha val="20000"/>
                  </a:srgbClr>
                </a:solidFill>
              </a:defRPr>
            </a:lvl1pPr>
          </a:lstStyle>
          <a:p>
            <a:fld id="{69F960CE-6895-41B1-99F6-42F18B189FBF}" type="slidenum">
              <a:rPr lang="pt-BR" smtClean="0"/>
              <a:pPr/>
              <a:t>‹nº›</a:t>
            </a:fld>
            <a:endParaRPr lang="pt-BR"/>
          </a:p>
        </p:txBody>
      </p:sp>
    </p:spTree>
    <p:extLst>
      <p:ext uri="{BB962C8B-B14F-4D97-AF65-F5344CB8AC3E}">
        <p14:creationId xmlns:p14="http://schemas.microsoft.com/office/powerpoint/2010/main" val="4287550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endParaRPr lang="pt-BR" dirty="0"/>
          </a:p>
        </p:txBody>
      </p:sp>
      <p:sp>
        <p:nvSpPr>
          <p:cNvPr id="5" name="Footer Placeholder 4"/>
          <p:cNvSpPr>
            <a:spLocks noGrp="1"/>
          </p:cNvSpPr>
          <p:nvPr>
            <p:ph type="ftr" sz="quarter" idx="11"/>
          </p:nvPr>
        </p:nvSpPr>
        <p:spPr/>
        <p:txBody>
          <a:bodyPr/>
          <a:lstStyle/>
          <a:p>
            <a:r>
              <a:rPr lang="pt-BR"/>
              <a:t>Engenharia de Software</a:t>
            </a:r>
            <a:endParaRPr lang="pt-BR" dirty="0"/>
          </a:p>
        </p:txBody>
      </p:sp>
      <p:sp>
        <p:nvSpPr>
          <p:cNvPr id="6" name="Slide Number Placeholder 5"/>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91954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endParaRPr lang="pt-BR" dirty="0"/>
          </a:p>
        </p:txBody>
      </p:sp>
      <p:sp>
        <p:nvSpPr>
          <p:cNvPr id="5" name="Footer Placeholder 4"/>
          <p:cNvSpPr>
            <a:spLocks noGrp="1"/>
          </p:cNvSpPr>
          <p:nvPr>
            <p:ph type="ftr" sz="quarter" idx="11"/>
          </p:nvPr>
        </p:nvSpPr>
        <p:spPr/>
        <p:txBody>
          <a:bodyPr/>
          <a:lstStyle/>
          <a:p>
            <a:r>
              <a:rPr lang="pt-BR"/>
              <a:t>Engenharia de Software</a:t>
            </a:r>
            <a:endParaRPr lang="pt-BR" dirty="0"/>
          </a:p>
        </p:txBody>
      </p:sp>
      <p:sp>
        <p:nvSpPr>
          <p:cNvPr id="6" name="Slide Number Placeholder 5"/>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320457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10"/>
          </p:nvPr>
        </p:nvSpPr>
        <p:spPr/>
        <p:txBody>
          <a:bodyPr/>
          <a:lstStyle/>
          <a:p>
            <a:endParaRPr lang="pt-BR" dirty="0"/>
          </a:p>
        </p:txBody>
      </p:sp>
      <p:sp>
        <p:nvSpPr>
          <p:cNvPr id="5" name="Footer Placeholder 4"/>
          <p:cNvSpPr>
            <a:spLocks noGrp="1"/>
          </p:cNvSpPr>
          <p:nvPr>
            <p:ph type="ftr" sz="quarter" idx="11"/>
          </p:nvPr>
        </p:nvSpPr>
        <p:spPr/>
        <p:txBody>
          <a:bodyPr/>
          <a:lstStyle/>
          <a:p>
            <a:r>
              <a:rPr lang="pt-BR"/>
              <a:t>Engenharia de Software</a:t>
            </a:r>
            <a:endParaRPr lang="pt-BR" dirty="0"/>
          </a:p>
        </p:txBody>
      </p:sp>
      <p:sp>
        <p:nvSpPr>
          <p:cNvPr id="6" name="Slide Number Placeholder 5"/>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2661848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p:spPr>
        <p:txBody>
          <a:bodyPr anchor="b">
            <a:normAutofit/>
          </a:bodyPr>
          <a:lstStyle>
            <a:lvl1pPr>
              <a:lnSpc>
                <a:spcPct val="80000"/>
              </a:lnSpc>
              <a:defRPr sz="8000" b="0" baseline="0">
                <a:solidFill>
                  <a:schemeClr val="accent1"/>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r>
              <a:rPr lang="pt-BR"/>
              <a:t>Engenharia de Software</a:t>
            </a:r>
          </a:p>
        </p:txBody>
      </p:sp>
      <p:sp>
        <p:nvSpPr>
          <p:cNvPr id="6" name="Slide Number Placeholder 5"/>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2398582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1053" y="1993391"/>
            <a:ext cx="4046931" cy="4276805"/>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4009" y="1993392"/>
            <a:ext cx="4091744" cy="4276804"/>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endParaRPr lang="pt-BR"/>
          </a:p>
        </p:txBody>
      </p:sp>
      <p:sp>
        <p:nvSpPr>
          <p:cNvPr id="6" name="Footer Placeholder 5"/>
          <p:cNvSpPr>
            <a:spLocks noGrp="1"/>
          </p:cNvSpPr>
          <p:nvPr>
            <p:ph type="ftr" sz="quarter" idx="11"/>
          </p:nvPr>
        </p:nvSpPr>
        <p:spPr/>
        <p:txBody>
          <a:bodyPr/>
          <a:lstStyle/>
          <a:p>
            <a:r>
              <a:rPr lang="pt-BR"/>
              <a:t>Engenharia de Software</a:t>
            </a:r>
          </a:p>
        </p:txBody>
      </p:sp>
      <p:sp>
        <p:nvSpPr>
          <p:cNvPr id="7" name="Slide Number Placeholder 6"/>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159890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507492" y="2032000"/>
            <a:ext cx="3806190" cy="723400"/>
          </a:xfrm>
        </p:spPr>
        <p:txBody>
          <a:bodyPr anchor="ctr">
            <a:normAutofit/>
          </a:bodyPr>
          <a:lstStyle>
            <a:lvl1pPr marL="0" indent="0">
              <a:spcBef>
                <a:spcPts val="0"/>
              </a:spcBef>
              <a:buNone/>
              <a:defRPr sz="20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507492" y="2736150"/>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766310" y="2029968"/>
            <a:ext cx="3806190" cy="722376"/>
          </a:xfrm>
        </p:spPr>
        <p:txBody>
          <a:bodyPr anchor="ctr">
            <a:normAutofit/>
          </a:bodyPr>
          <a:lstStyle>
            <a:lvl1pPr marL="0" indent="0">
              <a:spcBef>
                <a:spcPts val="0"/>
              </a:spcBef>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766310" y="2734056"/>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endParaRPr lang="pt-BR"/>
          </a:p>
        </p:txBody>
      </p:sp>
      <p:sp>
        <p:nvSpPr>
          <p:cNvPr id="8" name="Footer Placeholder 7"/>
          <p:cNvSpPr>
            <a:spLocks noGrp="1"/>
          </p:cNvSpPr>
          <p:nvPr>
            <p:ph type="ftr" sz="quarter" idx="11"/>
          </p:nvPr>
        </p:nvSpPr>
        <p:spPr/>
        <p:txBody>
          <a:bodyPr/>
          <a:lstStyle/>
          <a:p>
            <a:r>
              <a:rPr lang="pt-BR"/>
              <a:t>Engenharia de Software</a:t>
            </a:r>
          </a:p>
        </p:txBody>
      </p:sp>
      <p:sp>
        <p:nvSpPr>
          <p:cNvPr id="9" name="Slide Number Placeholder 8"/>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33411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endParaRPr lang="pt-BR" dirty="0"/>
          </a:p>
        </p:txBody>
      </p:sp>
      <p:sp>
        <p:nvSpPr>
          <p:cNvPr id="4" name="Footer Placeholder 3"/>
          <p:cNvSpPr>
            <a:spLocks noGrp="1"/>
          </p:cNvSpPr>
          <p:nvPr>
            <p:ph type="ftr" sz="quarter" idx="11"/>
          </p:nvPr>
        </p:nvSpPr>
        <p:spPr/>
        <p:txBody>
          <a:bodyPr/>
          <a:lstStyle/>
          <a:p>
            <a:r>
              <a:rPr lang="pt-BR"/>
              <a:t>Engenharia de Software</a:t>
            </a:r>
            <a:endParaRPr lang="pt-BR" dirty="0"/>
          </a:p>
        </p:txBody>
      </p:sp>
      <p:sp>
        <p:nvSpPr>
          <p:cNvPr id="5" name="Slide Number Placeholder 4"/>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49515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pt-BR"/>
          </a:p>
        </p:txBody>
      </p:sp>
      <p:sp>
        <p:nvSpPr>
          <p:cNvPr id="3" name="Footer Placeholder 2"/>
          <p:cNvSpPr>
            <a:spLocks noGrp="1"/>
          </p:cNvSpPr>
          <p:nvPr>
            <p:ph type="ftr" sz="quarter" idx="11"/>
          </p:nvPr>
        </p:nvSpPr>
        <p:spPr/>
        <p:txBody>
          <a:bodyPr/>
          <a:lstStyle/>
          <a:p>
            <a:r>
              <a:rPr lang="pt-BR"/>
              <a:t>Engenharia de Software</a:t>
            </a:r>
          </a:p>
        </p:txBody>
      </p:sp>
      <p:sp>
        <p:nvSpPr>
          <p:cNvPr id="4" name="Slide Number Placeholder 3"/>
          <p:cNvSpPr>
            <a:spLocks noGrp="1"/>
          </p:cNvSpPr>
          <p:nvPr>
            <p:ph type="sldNum" sz="quarter" idx="12"/>
          </p:nvPr>
        </p:nvSpPr>
        <p:spPr/>
        <p:txBody>
          <a:bodyPr/>
          <a:lstStyle/>
          <a:p>
            <a:fld id="{69F960CE-6895-41B1-99F6-42F18B189FBF}" type="slidenum">
              <a:rPr lang="pt-BR" smtClean="0"/>
              <a:pPr/>
              <a:t>‹nº›</a:t>
            </a:fld>
            <a:endParaRPr lang="pt-BR"/>
          </a:p>
        </p:txBody>
      </p:sp>
    </p:spTree>
    <p:extLst>
      <p:ext uri="{BB962C8B-B14F-4D97-AF65-F5344CB8AC3E}">
        <p14:creationId xmlns:p14="http://schemas.microsoft.com/office/powerpoint/2010/main" val="40555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a:t>Editar estilos de texto Mestre</a:t>
            </a:r>
          </a:p>
        </p:txBody>
      </p:sp>
      <p:sp>
        <p:nvSpPr>
          <p:cNvPr id="5" name="Date Placeholder 4"/>
          <p:cNvSpPr>
            <a:spLocks noGrp="1"/>
          </p:cNvSpPr>
          <p:nvPr>
            <p:ph type="dt" sz="half" idx="10"/>
          </p:nvPr>
        </p:nvSpPr>
        <p:spPr/>
        <p:txBody>
          <a:bodyPr/>
          <a:lstStyle/>
          <a:p>
            <a:endParaRPr lang="pt-BR"/>
          </a:p>
        </p:txBody>
      </p:sp>
      <p:sp>
        <p:nvSpPr>
          <p:cNvPr id="6" name="Footer Placeholder 5"/>
          <p:cNvSpPr>
            <a:spLocks noGrp="1"/>
          </p:cNvSpPr>
          <p:nvPr>
            <p:ph type="ftr" sz="quarter" idx="11"/>
          </p:nvPr>
        </p:nvSpPr>
        <p:spPr/>
        <p:txBody>
          <a:bodyPr/>
          <a:lstStyle/>
          <a:p>
            <a:r>
              <a:rPr lang="pt-BR"/>
              <a:t>Engenharia de Software</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F960CE-6895-41B1-99F6-42F18B189FBF}" type="slidenum">
              <a:rPr lang="pt-BR" smtClean="0"/>
              <a:pPr/>
              <a:t>‹nº›</a:t>
            </a:fld>
            <a:endParaRPr lang="pt-BR"/>
          </a:p>
        </p:txBody>
      </p:sp>
    </p:spTree>
    <p:extLst>
      <p:ext uri="{BB962C8B-B14F-4D97-AF65-F5344CB8AC3E}">
        <p14:creationId xmlns:p14="http://schemas.microsoft.com/office/powerpoint/2010/main" val="369108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9144000" cy="5330952"/>
          </a:xfrm>
          <a:blipFill>
            <a:blip r:embed="rId2"/>
            <a:stretch>
              <a:fillRect/>
            </a:stretch>
          </a:blip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507492" y="5909735"/>
            <a:ext cx="6922008" cy="533400"/>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lvl1pPr>
              <a:defRPr>
                <a:solidFill>
                  <a:srgbClr val="FFFFFF">
                    <a:alpha val="75000"/>
                  </a:srgbClr>
                </a:solidFill>
              </a:defRPr>
            </a:lvl1pPr>
          </a:lstStyle>
          <a:p>
            <a:endParaRPr lang="pt-BR"/>
          </a:p>
        </p:txBody>
      </p:sp>
      <p:sp>
        <p:nvSpPr>
          <p:cNvPr id="6" name="Footer Placeholder 5"/>
          <p:cNvSpPr>
            <a:spLocks noGrp="1"/>
          </p:cNvSpPr>
          <p:nvPr>
            <p:ph type="ftr" sz="quarter" idx="11"/>
          </p:nvPr>
        </p:nvSpPr>
        <p:spPr/>
        <p:txBody>
          <a:bodyPr/>
          <a:lstStyle>
            <a:lvl1pPr>
              <a:defRPr>
                <a:solidFill>
                  <a:srgbClr val="FFFFFF">
                    <a:alpha val="75000"/>
                  </a:srgbClr>
                </a:solidFill>
              </a:defRPr>
            </a:lvl1pPr>
          </a:lstStyle>
          <a:p>
            <a:r>
              <a:rPr lang="pt-BR"/>
              <a:t>Engenharia de Software</a:t>
            </a: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F960CE-6895-41B1-99F6-42F18B189FBF}" type="slidenum">
              <a:rPr lang="pt-BR" smtClean="0"/>
              <a:pPr/>
              <a:t>‹nº›</a:t>
            </a:fld>
            <a:endParaRPr lang="pt-BR"/>
          </a:p>
        </p:txBody>
      </p:sp>
    </p:spTree>
    <p:extLst>
      <p:ext uri="{BB962C8B-B14F-4D97-AF65-F5344CB8AC3E}">
        <p14:creationId xmlns:p14="http://schemas.microsoft.com/office/powerpoint/2010/main" val="20305534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53" y="332656"/>
            <a:ext cx="8354990" cy="165819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395537" y="1993393"/>
            <a:ext cx="8340216" cy="4276804"/>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4" name="Date Placeholder 3"/>
          <p:cNvSpPr>
            <a:spLocks noGrp="1"/>
          </p:cNvSpPr>
          <p:nvPr>
            <p:ph type="dt" sz="half" idx="2"/>
          </p:nvPr>
        </p:nvSpPr>
        <p:spPr>
          <a:xfrm>
            <a:off x="395536" y="6412447"/>
            <a:ext cx="3086100" cy="228600"/>
          </a:xfrm>
          <a:prstGeom prst="rect">
            <a:avLst/>
          </a:prstGeom>
        </p:spPr>
        <p:txBody>
          <a:bodyPr vert="horz" lIns="91440" tIns="45720" rIns="91440" bIns="45720" rtlCol="0" anchor="ctr"/>
          <a:lstStyle>
            <a:lvl1pPr algn="l">
              <a:defRPr sz="950">
                <a:solidFill>
                  <a:schemeClr val="tx1">
                    <a:alpha val="75000"/>
                  </a:schemeClr>
                </a:solidFill>
              </a:defRPr>
            </a:lvl1pPr>
          </a:lstStyle>
          <a:p>
            <a:endParaRPr lang="pt-BR" dirty="0"/>
          </a:p>
        </p:txBody>
      </p:sp>
      <p:sp>
        <p:nvSpPr>
          <p:cNvPr id="5" name="Footer Placeholder 4"/>
          <p:cNvSpPr>
            <a:spLocks noGrp="1"/>
          </p:cNvSpPr>
          <p:nvPr>
            <p:ph type="ftr" sz="quarter" idx="3"/>
          </p:nvPr>
        </p:nvSpPr>
        <p:spPr>
          <a:xfrm>
            <a:off x="395536" y="6554697"/>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r>
              <a:rPr lang="pt-BR"/>
              <a:t>Engenharia de Software</a:t>
            </a:r>
            <a:endParaRPr lang="pt-BR" dirty="0"/>
          </a:p>
        </p:txBody>
      </p:sp>
      <p:sp>
        <p:nvSpPr>
          <p:cNvPr id="6" name="Slide Number Placeholder 5"/>
          <p:cNvSpPr>
            <a:spLocks noGrp="1"/>
          </p:cNvSpPr>
          <p:nvPr>
            <p:ph type="sldNum" sz="quarter" idx="4"/>
          </p:nvPr>
        </p:nvSpPr>
        <p:spPr>
          <a:xfrm>
            <a:off x="6541193" y="5661248"/>
            <a:ext cx="2194560" cy="1397039"/>
          </a:xfrm>
          <a:prstGeom prst="rect">
            <a:avLst/>
          </a:prstGeom>
        </p:spPr>
        <p:txBody>
          <a:bodyPr vert="horz" lIns="91440" tIns="45720" rIns="91440" bIns="45720" rtlCol="0" anchor="b"/>
          <a:lstStyle>
            <a:lvl1pPr algn="r">
              <a:defRPr sz="4800" b="0">
                <a:ln>
                  <a:noFill/>
                </a:ln>
                <a:solidFill>
                  <a:schemeClr val="accent1">
                    <a:alpha val="20000"/>
                  </a:schemeClr>
                </a:solidFill>
                <a:latin typeface="+mj-lt"/>
              </a:defRPr>
            </a:lvl1pPr>
          </a:lstStyle>
          <a:p>
            <a:fld id="{69F960CE-6895-41B1-99F6-42F18B189FBF}" type="slidenum">
              <a:rPr lang="pt-BR" smtClean="0"/>
              <a:pPr/>
              <a:t>‹nº›</a:t>
            </a:fld>
            <a:endParaRPr lang="pt-BR"/>
          </a:p>
        </p:txBody>
      </p:sp>
    </p:spTree>
    <p:extLst>
      <p:ext uri="{BB962C8B-B14F-4D97-AF65-F5344CB8AC3E}">
        <p14:creationId xmlns:p14="http://schemas.microsoft.com/office/powerpoint/2010/main" val="160643178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dt="0"/>
  <p:txStyles>
    <p:title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3050" indent="-27305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OkC7HKtiZC0?list=PLGLfVvz_LVvQ5G-LdJ8RLqe-ndo7QITYc" TargetMode="External"/><Relationship Id="rId7" Type="http://schemas.openxmlformats.org/officeDocument/2006/relationships/hyperlink" Target="https://youtu.be/9bQOEqMNB_k?list=PLAwxTw4SYaPm8PAGH7ov2Bj-nG4sXgCtJ" TargetMode="External"/><Relationship Id="rId2" Type="http://schemas.openxmlformats.org/officeDocument/2006/relationships/hyperlink" Target="https://youtu.be/Micwb6RcNTc?list=FLrdqPr7bHYsgvQMCkD2eFRg" TargetMode="External"/><Relationship Id="rId1" Type="http://schemas.openxmlformats.org/officeDocument/2006/relationships/slideLayout" Target="../slideLayouts/slideLayout2.xml"/><Relationship Id="rId6" Type="http://schemas.openxmlformats.org/officeDocument/2006/relationships/hyperlink" Target="https://youtu.be/_aTFQ69h1FQ?list=PLAwxTw4SYaPm8PAGH7ov2Bj-nG4sXgCtJ" TargetMode="External"/><Relationship Id="rId5" Type="http://schemas.openxmlformats.org/officeDocument/2006/relationships/hyperlink" Target="https://youtu.be/LRRWtkCjEDs?list=PLAwxTw4SYaPm8PAGH7ov2Bj-nG4sXgCtJ" TargetMode="External"/><Relationship Id="rId4" Type="http://schemas.openxmlformats.org/officeDocument/2006/relationships/hyperlink" Target="https://youtu.be/dsACvh0QWSs?list=PLAwxTw4SYaPm8PAGH7ov2Bj-nG4sXgCtJ"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2276872"/>
            <a:ext cx="8458200" cy="1470025"/>
          </a:xfrm>
        </p:spPr>
        <p:txBody>
          <a:bodyPr>
            <a:normAutofit fontScale="90000"/>
          </a:bodyPr>
          <a:lstStyle/>
          <a:p>
            <a:r>
              <a:rPr lang="pt-BR" dirty="0"/>
              <a:t>Modelagem de Casos de Uso</a:t>
            </a:r>
          </a:p>
        </p:txBody>
      </p:sp>
      <p:sp>
        <p:nvSpPr>
          <p:cNvPr id="3" name="Subtítulo 2"/>
          <p:cNvSpPr>
            <a:spLocks noGrp="1"/>
          </p:cNvSpPr>
          <p:nvPr>
            <p:ph type="subTitle" idx="1"/>
          </p:nvPr>
        </p:nvSpPr>
        <p:spPr/>
        <p:txBody>
          <a:bodyPr>
            <a:normAutofit/>
          </a:bodyPr>
          <a:lstStyle/>
          <a:p>
            <a:r>
              <a:rPr lang="pt-BR" dirty="0"/>
              <a:t>Bruna Diirr</a:t>
            </a:r>
          </a:p>
          <a:p>
            <a:r>
              <a:rPr lang="pt-BR" sz="1800" dirty="0"/>
              <a:t>brunadiirr@ic.uff.br</a:t>
            </a:r>
          </a:p>
        </p:txBody>
      </p:sp>
      <p:pic>
        <p:nvPicPr>
          <p:cNvPr id="2050" name="Picture 2" descr="Image result for use ca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908" y="3980586"/>
            <a:ext cx="2861753" cy="286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46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Nome</a:t>
            </a:r>
          </a:p>
          <a:p>
            <a:pPr lvl="1">
              <a:tabLst>
                <a:tab pos="0" algn="l"/>
              </a:tabLst>
            </a:pPr>
            <a:r>
              <a:rPr lang="pt-BR" altLang="pt-BR" dirty="0"/>
              <a:t>Expressa o que acontece quando uma instância do caso é executada. </a:t>
            </a:r>
          </a:p>
          <a:p>
            <a:pPr lvl="1">
              <a:lnSpc>
                <a:spcPct val="95000"/>
              </a:lnSpc>
              <a:tabLst>
                <a:tab pos="0" algn="l"/>
              </a:tabLst>
            </a:pPr>
            <a:r>
              <a:rPr lang="pt-BR" altLang="pt-BR" i="0" dirty="0"/>
              <a:t>Deve ser ativo: verbo no infinitivo + substantivo</a:t>
            </a:r>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10</a:t>
            </a:fld>
            <a:endParaRPr lang="pt-BR"/>
          </a:p>
        </p:txBody>
      </p:sp>
      <p:sp>
        <p:nvSpPr>
          <p:cNvPr id="14" name="Oval 12"/>
          <p:cNvSpPr>
            <a:spLocks noChangeArrowheads="1"/>
          </p:cNvSpPr>
          <p:nvPr/>
        </p:nvSpPr>
        <p:spPr bwMode="auto">
          <a:xfrm>
            <a:off x="3913612" y="3676447"/>
            <a:ext cx="1677866" cy="803031"/>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800">
                <a:solidFill>
                  <a:srgbClr val="000000"/>
                </a:solidFill>
                <a:latin typeface="+mj-lt"/>
              </a:rPr>
              <a:t>Servir </a:t>
            </a:r>
          </a:p>
          <a:p>
            <a:pPr algn="ctr" defTabSz="844083" eaLnBrk="0" fontAlgn="base" hangingPunct="0">
              <a:spcBef>
                <a:spcPct val="0"/>
              </a:spcBef>
              <a:spcAft>
                <a:spcPct val="0"/>
              </a:spcAft>
            </a:pPr>
            <a:r>
              <a:rPr kumimoji="1" lang="pt-BR" altLang="pt-BR" sz="1800">
                <a:solidFill>
                  <a:srgbClr val="000000"/>
                </a:solidFill>
                <a:latin typeface="+mj-lt"/>
              </a:rPr>
              <a:t>Almoço</a:t>
            </a:r>
          </a:p>
        </p:txBody>
      </p:sp>
      <p:sp>
        <p:nvSpPr>
          <p:cNvPr id="23" name="Oval 21"/>
          <p:cNvSpPr>
            <a:spLocks noChangeArrowheads="1"/>
          </p:cNvSpPr>
          <p:nvPr/>
        </p:nvSpPr>
        <p:spPr bwMode="auto">
          <a:xfrm>
            <a:off x="3913612" y="5005551"/>
            <a:ext cx="1677866" cy="803031"/>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800">
                <a:solidFill>
                  <a:srgbClr val="000000"/>
                </a:solidFill>
                <a:latin typeface="+mj-lt"/>
              </a:rPr>
              <a:t>Comprar </a:t>
            </a:r>
          </a:p>
          <a:p>
            <a:pPr algn="ctr" defTabSz="844083" eaLnBrk="0" fontAlgn="base" hangingPunct="0">
              <a:spcBef>
                <a:spcPct val="0"/>
              </a:spcBef>
              <a:spcAft>
                <a:spcPct val="0"/>
              </a:spcAft>
            </a:pPr>
            <a:r>
              <a:rPr kumimoji="1" lang="pt-BR" altLang="pt-BR" sz="1800">
                <a:solidFill>
                  <a:srgbClr val="000000"/>
                </a:solidFill>
                <a:latin typeface="+mj-lt"/>
              </a:rPr>
              <a:t>Suprimentos</a:t>
            </a:r>
          </a:p>
        </p:txBody>
      </p:sp>
      <p:sp>
        <p:nvSpPr>
          <p:cNvPr id="32" name="Line 30"/>
          <p:cNvSpPr>
            <a:spLocks noChangeShapeType="1"/>
          </p:cNvSpPr>
          <p:nvPr/>
        </p:nvSpPr>
        <p:spPr bwMode="auto">
          <a:xfrm flipV="1">
            <a:off x="5590012" y="5083216"/>
            <a:ext cx="1143000" cy="351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defTabSz="844083" eaLnBrk="0" fontAlgn="base" hangingPunct="0">
              <a:lnSpc>
                <a:spcPct val="90000"/>
              </a:lnSpc>
              <a:spcBef>
                <a:spcPct val="20000"/>
              </a:spcBef>
              <a:spcAft>
                <a:spcPct val="0"/>
              </a:spcAft>
              <a:buClr>
                <a:srgbClr val="FF9933"/>
              </a:buClr>
              <a:buSzPct val="120000"/>
            </a:pPr>
            <a:endParaRPr lang="pt-BR" sz="1600">
              <a:solidFill>
                <a:srgbClr val="000000"/>
              </a:solidFill>
              <a:latin typeface="+mj-lt"/>
              <a:ea typeface="ヒラギノ角ゴ Pro W3" pitchFamily="124" charset="-128"/>
            </a:endParaRPr>
          </a:p>
        </p:txBody>
      </p:sp>
      <p:sp>
        <p:nvSpPr>
          <p:cNvPr id="33" name="Line 31"/>
          <p:cNvSpPr>
            <a:spLocks noChangeShapeType="1"/>
          </p:cNvSpPr>
          <p:nvPr/>
        </p:nvSpPr>
        <p:spPr bwMode="auto">
          <a:xfrm flipH="1">
            <a:off x="2671260" y="5434909"/>
            <a:ext cx="1242352" cy="1406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defTabSz="844083" eaLnBrk="0" fontAlgn="base" hangingPunct="0">
              <a:lnSpc>
                <a:spcPct val="90000"/>
              </a:lnSpc>
              <a:spcBef>
                <a:spcPct val="20000"/>
              </a:spcBef>
              <a:spcAft>
                <a:spcPct val="0"/>
              </a:spcAft>
              <a:buClr>
                <a:srgbClr val="FF9933"/>
              </a:buClr>
              <a:buSzPct val="120000"/>
            </a:pPr>
            <a:endParaRPr lang="pt-BR" sz="1600">
              <a:solidFill>
                <a:srgbClr val="000000"/>
              </a:solidFill>
              <a:latin typeface="+mj-lt"/>
              <a:ea typeface="ヒラギノ角ゴ Pro W3" pitchFamily="124" charset="-128"/>
            </a:endParaRPr>
          </a:p>
        </p:txBody>
      </p:sp>
      <p:sp>
        <p:nvSpPr>
          <p:cNvPr id="34" name="Line 32"/>
          <p:cNvSpPr>
            <a:spLocks noChangeShapeType="1"/>
          </p:cNvSpPr>
          <p:nvPr/>
        </p:nvSpPr>
        <p:spPr bwMode="auto">
          <a:xfrm flipV="1">
            <a:off x="2673208" y="4098477"/>
            <a:ext cx="1240403" cy="1189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defTabSz="844083" eaLnBrk="0" fontAlgn="base" hangingPunct="0">
              <a:lnSpc>
                <a:spcPct val="90000"/>
              </a:lnSpc>
              <a:spcBef>
                <a:spcPct val="20000"/>
              </a:spcBef>
              <a:spcAft>
                <a:spcPct val="0"/>
              </a:spcAft>
              <a:buClr>
                <a:srgbClr val="FF9933"/>
              </a:buClr>
              <a:buSzPct val="120000"/>
            </a:pPr>
            <a:endParaRPr lang="pt-BR" sz="1600">
              <a:solidFill>
                <a:srgbClr val="000000"/>
              </a:solidFill>
              <a:latin typeface="+mj-lt"/>
              <a:ea typeface="ヒラギノ角ゴ Pro W3" pitchFamily="124" charset="-128"/>
            </a:endParaRPr>
          </a:p>
        </p:txBody>
      </p:sp>
      <p:pic>
        <p:nvPicPr>
          <p:cNvPr id="35"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036810" y="3746891"/>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11"/>
          <p:cNvSpPr txBox="1">
            <a:spLocks noChangeArrowheads="1"/>
          </p:cNvSpPr>
          <p:nvPr/>
        </p:nvSpPr>
        <p:spPr bwMode="auto">
          <a:xfrm>
            <a:off x="1917271" y="4560442"/>
            <a:ext cx="780407" cy="3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Cliente</a:t>
            </a:r>
          </a:p>
        </p:txBody>
      </p:sp>
      <p:pic>
        <p:nvPicPr>
          <p:cNvPr id="37"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1998769" y="5189945"/>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11"/>
          <p:cNvSpPr txBox="1">
            <a:spLocks noChangeArrowheads="1"/>
          </p:cNvSpPr>
          <p:nvPr/>
        </p:nvSpPr>
        <p:spPr bwMode="auto">
          <a:xfrm>
            <a:off x="1691680" y="6023000"/>
            <a:ext cx="11555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defPPr>
              <a:defRPr lang="pt-BR"/>
            </a:defPPr>
            <a:lvl1pPr algn="ctr" defTabSz="844083" eaLnBrk="0" fontAlgn="base" hangingPunct="0">
              <a:spcBef>
                <a:spcPct val="0"/>
              </a:spcBef>
              <a:spcAft>
                <a:spcPct val="0"/>
              </a:spcAft>
              <a:defRPr kumimoji="1" sz="1600">
                <a:solidFill>
                  <a:srgbClr val="000000"/>
                </a:solidFill>
                <a:latin typeface="+mj-lt"/>
                <a:ea typeface="ヒラギノ角ゴ Pro W3" pitchFamily="124" charset="-128"/>
              </a:defRPr>
            </a:lvl1pPr>
            <a:lvl2pPr marL="742950" indent="-285750">
              <a:defRPr sz="2400">
                <a:latin typeface="Arial" panose="020B0604020202020204" pitchFamily="34" charset="0"/>
                <a:ea typeface="ヒラギノ角ゴ Pro W3" pitchFamily="124" charset="-128"/>
              </a:defRPr>
            </a:lvl2pPr>
            <a:lvl3pPr marL="1143000" indent="-228600">
              <a:defRPr sz="2400">
                <a:latin typeface="Arial" panose="020B0604020202020204" pitchFamily="34" charset="0"/>
                <a:ea typeface="ヒラギノ角ゴ Pro W3" pitchFamily="124" charset="-128"/>
              </a:defRPr>
            </a:lvl3pPr>
            <a:lvl4pPr marL="1600200" indent="-228600">
              <a:defRPr sz="2400">
                <a:latin typeface="Arial" panose="020B0604020202020204" pitchFamily="34" charset="0"/>
                <a:ea typeface="ヒラギノ角ゴ Pro W3" pitchFamily="124" charset="-128"/>
              </a:defRPr>
            </a:lvl4pPr>
            <a:lvl5pPr marL="2057400" indent="-228600">
              <a:defRPr sz="2400">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9pPr>
          </a:lstStyle>
          <a:p>
            <a:r>
              <a:rPr lang="pt-BR" altLang="pt-BR" dirty="0"/>
              <a:t>Gerente de </a:t>
            </a:r>
            <a:br>
              <a:rPr lang="pt-BR" altLang="pt-BR" dirty="0"/>
            </a:br>
            <a:r>
              <a:rPr lang="pt-BR" altLang="pt-BR" dirty="0"/>
              <a:t>Material</a:t>
            </a:r>
          </a:p>
        </p:txBody>
      </p:sp>
      <p:pic>
        <p:nvPicPr>
          <p:cNvPr id="39"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6810360" y="4573583"/>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11"/>
          <p:cNvSpPr txBox="1">
            <a:spLocks noChangeArrowheads="1"/>
          </p:cNvSpPr>
          <p:nvPr/>
        </p:nvSpPr>
        <p:spPr bwMode="auto">
          <a:xfrm>
            <a:off x="6477943" y="5406638"/>
            <a:ext cx="12061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defPPr>
              <a:defRPr lang="pt-BR"/>
            </a:defPPr>
            <a:lvl1pPr algn="ctr" defTabSz="844083" eaLnBrk="0" fontAlgn="base" hangingPunct="0">
              <a:spcBef>
                <a:spcPct val="0"/>
              </a:spcBef>
              <a:spcAft>
                <a:spcPct val="0"/>
              </a:spcAft>
              <a:defRPr kumimoji="1" sz="1600">
                <a:solidFill>
                  <a:srgbClr val="000000"/>
                </a:solidFill>
                <a:latin typeface="+mj-lt"/>
                <a:ea typeface="ヒラギノ角ゴ Pro W3" pitchFamily="124" charset="-128"/>
              </a:defRPr>
            </a:lvl1pPr>
            <a:lvl2pPr marL="742950" indent="-285750">
              <a:defRPr sz="2400">
                <a:latin typeface="Arial" panose="020B0604020202020204" pitchFamily="34" charset="0"/>
                <a:ea typeface="ヒラギノ角ゴ Pro W3" pitchFamily="124" charset="-128"/>
              </a:defRPr>
            </a:lvl2pPr>
            <a:lvl3pPr marL="1143000" indent="-228600">
              <a:defRPr sz="2400">
                <a:latin typeface="Arial" panose="020B0604020202020204" pitchFamily="34" charset="0"/>
                <a:ea typeface="ヒラギノ角ゴ Pro W3" pitchFamily="124" charset="-128"/>
              </a:defRPr>
            </a:lvl3pPr>
            <a:lvl4pPr marL="1600200" indent="-228600">
              <a:defRPr sz="2400">
                <a:latin typeface="Arial" panose="020B0604020202020204" pitchFamily="34" charset="0"/>
                <a:ea typeface="ヒラギノ角ゴ Pro W3" pitchFamily="124" charset="-128"/>
              </a:defRPr>
            </a:lvl4pPr>
            <a:lvl5pPr marL="2057400" indent="-228600">
              <a:defRPr sz="2400">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latin typeface="Arial" panose="020B0604020202020204" pitchFamily="34" charset="0"/>
                <a:ea typeface="ヒラギノ角ゴ Pro W3" pitchFamily="124" charset="-128"/>
              </a:defRPr>
            </a:lvl9pPr>
          </a:lstStyle>
          <a:p>
            <a:r>
              <a:rPr lang="pt-BR" altLang="pt-BR" dirty="0"/>
              <a:t>Catálogo de </a:t>
            </a:r>
            <a:br>
              <a:rPr lang="pt-BR" altLang="pt-BR" dirty="0"/>
            </a:br>
            <a:r>
              <a:rPr lang="pt-BR" altLang="pt-BR" dirty="0"/>
              <a:t>Material</a:t>
            </a:r>
          </a:p>
        </p:txBody>
      </p:sp>
    </p:spTree>
    <p:extLst>
      <p:ext uri="{BB962C8B-B14F-4D97-AF65-F5344CB8AC3E}">
        <p14:creationId xmlns:p14="http://schemas.microsoft.com/office/powerpoint/2010/main" val="4081997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Tipos</a:t>
            </a:r>
          </a:p>
          <a:p>
            <a:pPr lvl="1">
              <a:tabLst>
                <a:tab pos="0" algn="l"/>
              </a:tabLst>
            </a:pPr>
            <a:r>
              <a:rPr lang="pt-BR" altLang="pt-BR" dirty="0"/>
              <a:t>Primário: Processos importantes que representam os objetivos dos atores</a:t>
            </a:r>
          </a:p>
          <a:p>
            <a:pPr lvl="2">
              <a:lnSpc>
                <a:spcPct val="95000"/>
              </a:lnSpc>
              <a:tabLst>
                <a:tab pos="0" algn="l"/>
              </a:tabLst>
            </a:pPr>
            <a:r>
              <a:rPr lang="pt-BR" altLang="pt-BR" i="0" dirty="0"/>
              <a:t>Ex.: Comprar itens</a:t>
            </a:r>
          </a:p>
          <a:p>
            <a:pPr lvl="1">
              <a:tabLst>
                <a:tab pos="0" algn="l"/>
              </a:tabLst>
            </a:pPr>
            <a:endParaRPr lang="pt-BR" altLang="pt-BR" dirty="0"/>
          </a:p>
          <a:p>
            <a:pPr lvl="1">
              <a:tabLst>
                <a:tab pos="0" algn="l"/>
              </a:tabLst>
            </a:pPr>
            <a:r>
              <a:rPr lang="pt-BR" altLang="pt-BR" dirty="0"/>
              <a:t>Secundário: Não trazem benefício direto para os atores, mas necessários para o funcionamento do sistema</a:t>
            </a:r>
          </a:p>
          <a:p>
            <a:pPr lvl="2">
              <a:lnSpc>
                <a:spcPct val="95000"/>
              </a:lnSpc>
              <a:tabLst>
                <a:tab pos="0" algn="l"/>
              </a:tabLst>
            </a:pPr>
            <a:r>
              <a:rPr lang="pt-BR" altLang="pt-BR" i="0" dirty="0"/>
              <a:t>Ex.: Cadastros, Manter usuários e controle de acesso, Manter informações provenientes de outros sistemas</a:t>
            </a:r>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11</a:t>
            </a:fld>
            <a:endParaRPr lang="pt-BR"/>
          </a:p>
        </p:txBody>
      </p:sp>
    </p:spTree>
    <p:extLst>
      <p:ext uri="{BB962C8B-B14F-4D97-AF65-F5344CB8AC3E}">
        <p14:creationId xmlns:p14="http://schemas.microsoft.com/office/powerpoint/2010/main" val="40181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a:xfrm>
            <a:off x="395537" y="3140968"/>
            <a:ext cx="8340216" cy="3129229"/>
          </a:xfrm>
        </p:spPr>
        <p:txBody>
          <a:bodyPr numCol="2">
            <a:normAutofit/>
          </a:bodyPr>
          <a:lstStyle/>
          <a:p>
            <a:pPr lvl="1">
              <a:tabLst>
                <a:tab pos="0" algn="l"/>
              </a:tabLst>
            </a:pPr>
            <a:r>
              <a:rPr lang="en-US" altLang="pt-BR" sz="2000" dirty="0" err="1"/>
              <a:t>Formato</a:t>
            </a:r>
            <a:endParaRPr lang="en-US" altLang="pt-BR" sz="2000" dirty="0"/>
          </a:p>
          <a:p>
            <a:pPr lvl="2">
              <a:lnSpc>
                <a:spcPct val="115000"/>
              </a:lnSpc>
              <a:tabLst>
                <a:tab pos="0" algn="l"/>
              </a:tabLst>
            </a:pPr>
            <a:r>
              <a:rPr lang="pl-PL" altLang="pt-BR" sz="1800" i="0" dirty="0"/>
              <a:t>Textual</a:t>
            </a:r>
          </a:p>
          <a:p>
            <a:pPr lvl="3">
              <a:lnSpc>
                <a:spcPct val="100000"/>
              </a:lnSpc>
              <a:tabLst>
                <a:tab pos="0" algn="l"/>
              </a:tabLst>
            </a:pPr>
            <a:r>
              <a:rPr lang="pl-PL" altLang="pt-BR" i="0" dirty="0"/>
              <a:t>Contínua</a:t>
            </a:r>
          </a:p>
          <a:p>
            <a:pPr lvl="3">
              <a:lnSpc>
                <a:spcPct val="100000"/>
              </a:lnSpc>
              <a:tabLst>
                <a:tab pos="0" algn="l"/>
              </a:tabLst>
            </a:pPr>
            <a:r>
              <a:rPr lang="pl-PL" altLang="pt-BR" i="0" dirty="0"/>
              <a:t>Numerada</a:t>
            </a:r>
          </a:p>
          <a:p>
            <a:pPr lvl="3">
              <a:lnSpc>
                <a:spcPct val="100000"/>
              </a:lnSpc>
              <a:tabLst>
                <a:tab pos="0" algn="l"/>
              </a:tabLst>
            </a:pPr>
            <a:r>
              <a:rPr lang="pl-PL" altLang="pt-BR" i="0" dirty="0"/>
              <a:t>Particionada</a:t>
            </a:r>
            <a:endParaRPr lang="pt-BR" altLang="pt-BR" i="0" dirty="0"/>
          </a:p>
          <a:p>
            <a:pPr lvl="3">
              <a:lnSpc>
                <a:spcPct val="100000"/>
              </a:lnSpc>
              <a:tabLst>
                <a:tab pos="0" algn="l"/>
              </a:tabLst>
            </a:pPr>
            <a:r>
              <a:rPr lang="pt-BR" altLang="pt-BR" dirty="0"/>
              <a:t>Expandida</a:t>
            </a:r>
            <a:endParaRPr lang="pl-PL" altLang="pt-BR" i="0" dirty="0"/>
          </a:p>
          <a:p>
            <a:pPr lvl="2">
              <a:lnSpc>
                <a:spcPct val="115000"/>
              </a:lnSpc>
              <a:tabLst>
                <a:tab pos="0" algn="l"/>
              </a:tabLst>
            </a:pPr>
            <a:r>
              <a:rPr lang="pl-PL" altLang="pt-BR" sz="1800" i="0" dirty="0"/>
              <a:t>Diagrama de Atividades</a:t>
            </a:r>
          </a:p>
          <a:p>
            <a:pPr>
              <a:lnSpc>
                <a:spcPct val="80000"/>
              </a:lnSpc>
            </a:pPr>
            <a:endParaRPr lang="pt-BR" altLang="pt-BR" sz="2000" dirty="0">
              <a:ea typeface="ヒラギノ角ゴ Pro W3" pitchFamily="124" charset="-128"/>
            </a:endParaRPr>
          </a:p>
          <a:p>
            <a:pPr lvl="1">
              <a:tabLst>
                <a:tab pos="0" algn="l"/>
              </a:tabLst>
            </a:pPr>
            <a:r>
              <a:rPr lang="pt-BR" altLang="pt-BR" sz="2000" dirty="0"/>
              <a:t>Grau de abstração</a:t>
            </a:r>
          </a:p>
          <a:p>
            <a:pPr lvl="2">
              <a:lnSpc>
                <a:spcPct val="115000"/>
              </a:lnSpc>
              <a:tabLst>
                <a:tab pos="0" algn="l"/>
              </a:tabLst>
            </a:pPr>
            <a:r>
              <a:rPr lang="pt-BR" altLang="pt-BR" i="0" dirty="0"/>
              <a:t>Essencial: casos de uso expressos numa forma ideal, livre de detalhes de implementação</a:t>
            </a:r>
          </a:p>
          <a:p>
            <a:pPr lvl="2">
              <a:lnSpc>
                <a:spcPct val="115000"/>
              </a:lnSpc>
              <a:tabLst>
                <a:tab pos="0" algn="l"/>
              </a:tabLst>
            </a:pPr>
            <a:r>
              <a:rPr lang="pt-BR" altLang="pt-BR" i="0" dirty="0"/>
              <a:t>Real: casos usos comprometidos com tecnologias de entrada e saída</a:t>
            </a:r>
            <a:endParaRPr lang="pt-BR" altLang="pt-BR" sz="1800"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12</a:t>
            </a:fld>
            <a:endParaRPr lang="pt-BR"/>
          </a:p>
        </p:txBody>
      </p:sp>
      <p:sp>
        <p:nvSpPr>
          <p:cNvPr id="6" name="Espaço Reservado para Conteúdo 2"/>
          <p:cNvSpPr txBox="1">
            <a:spLocks/>
          </p:cNvSpPr>
          <p:nvPr/>
        </p:nvSpPr>
        <p:spPr>
          <a:xfrm>
            <a:off x="395536" y="1988840"/>
            <a:ext cx="8340216" cy="1233906"/>
          </a:xfrm>
          <a:prstGeom prst="rect">
            <a:avLst/>
          </a:prstGeom>
        </p:spPr>
        <p:txBody>
          <a:bodyPr vert="horz" lIns="91440" tIns="45720" rIns="91440" bIns="45720" numCol="1"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3050" indent="-27305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lvl="1" indent="-91440">
              <a:lnSpc>
                <a:spcPct val="95000"/>
              </a:lnSpc>
              <a:spcBef>
                <a:spcPts val="1300"/>
              </a:spcBef>
              <a:tabLst>
                <a:tab pos="0" algn="l"/>
              </a:tabLst>
            </a:pPr>
            <a:r>
              <a:rPr lang="pt-BR" altLang="pt-BR" sz="2000" dirty="0"/>
              <a:t>Descrição</a:t>
            </a:r>
          </a:p>
          <a:p>
            <a:pPr lvl="1">
              <a:tabLst>
                <a:tab pos="0" algn="l"/>
              </a:tabLst>
            </a:pPr>
            <a:r>
              <a:rPr lang="pt-BR" altLang="pt-BR" sz="2000" dirty="0"/>
              <a:t>Narra as interações entre os atores e o sistema</a:t>
            </a:r>
            <a:endParaRPr lang="pt-BR" altLang="pt-BR" sz="1800" dirty="0"/>
          </a:p>
        </p:txBody>
      </p:sp>
    </p:spTree>
    <p:extLst>
      <p:ext uri="{BB962C8B-B14F-4D97-AF65-F5344CB8AC3E}">
        <p14:creationId xmlns:p14="http://schemas.microsoft.com/office/powerpoint/2010/main" val="32256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Descrição contínua</a:t>
            </a:r>
          </a:p>
          <a:p>
            <a:pPr lvl="1">
              <a:tabLst>
                <a:tab pos="0" algn="l"/>
              </a:tabLst>
            </a:pPr>
            <a:endParaRPr lang="pt-BR" altLang="pt-BR" dirty="0"/>
          </a:p>
          <a:p>
            <a:pPr lvl="1">
              <a:tabLst>
                <a:tab pos="0" algn="l"/>
              </a:tabLst>
            </a:pPr>
            <a:r>
              <a:rPr lang="pt-BR" altLang="pt-BR" dirty="0"/>
              <a:t>O Cliente chega ao caixa eletrônico e insere seu cartão. O sistema requisita a senha do cliente. Após o cliente fornecer sua senha e esta ser validada, o sistema exibe opções de operações possíveis. O cliente opta por realizar um saque. Então o sistema requisita o total a ser sacado. O sistema fornece a quantia desejada e imprime o recibo para o cliente</a:t>
            </a:r>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13</a:t>
            </a:fld>
            <a:endParaRPr lang="pt-BR"/>
          </a:p>
        </p:txBody>
      </p:sp>
    </p:spTree>
    <p:extLst>
      <p:ext uri="{BB962C8B-B14F-4D97-AF65-F5344CB8AC3E}">
        <p14:creationId xmlns:p14="http://schemas.microsoft.com/office/powerpoint/2010/main" val="1991523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Descrição numerada</a:t>
            </a:r>
          </a:p>
          <a:p>
            <a:pPr lvl="1">
              <a:tabLst>
                <a:tab pos="0" algn="l"/>
              </a:tabLst>
            </a:pPr>
            <a:endParaRPr lang="pt-BR" altLang="pt-BR" dirty="0"/>
          </a:p>
          <a:p>
            <a:pPr lvl="1">
              <a:tabLst>
                <a:tab pos="0" algn="l"/>
              </a:tabLst>
            </a:pPr>
            <a:r>
              <a:rPr lang="pt-BR" altLang="pt-BR" sz="2500" dirty="0"/>
              <a:t>1. O Cliente insere seu cartão no caixa eletrônico. </a:t>
            </a:r>
          </a:p>
          <a:p>
            <a:pPr lvl="1">
              <a:tabLst>
                <a:tab pos="0" algn="l"/>
              </a:tabLst>
            </a:pPr>
            <a:r>
              <a:rPr lang="pt-BR" altLang="pt-BR" sz="2500" dirty="0"/>
              <a:t>2. O sistema apresenta solicitação de senha do cliente.</a:t>
            </a:r>
          </a:p>
          <a:p>
            <a:pPr lvl="1">
              <a:tabLst>
                <a:tab pos="0" algn="l"/>
              </a:tabLst>
            </a:pPr>
            <a:r>
              <a:rPr lang="pt-BR" altLang="pt-BR" sz="2500" dirty="0"/>
              <a:t>3. Cliente fornece sua senha </a:t>
            </a:r>
          </a:p>
          <a:p>
            <a:pPr lvl="1">
              <a:tabLst>
                <a:tab pos="0" algn="l"/>
              </a:tabLst>
            </a:pPr>
            <a:r>
              <a:rPr lang="pt-BR" altLang="pt-BR" sz="2500" dirty="0"/>
              <a:t>4. Sistema exibe opções de operações possíveis. </a:t>
            </a:r>
          </a:p>
          <a:p>
            <a:pPr lvl="1">
              <a:tabLst>
                <a:tab pos="0" algn="l"/>
              </a:tabLst>
            </a:pPr>
            <a:r>
              <a:rPr lang="pt-BR" altLang="pt-BR" sz="2500" dirty="0"/>
              <a:t>5. O cliente indica que deseja realizar um saque. </a:t>
            </a:r>
          </a:p>
          <a:p>
            <a:pPr lvl="1">
              <a:tabLst>
                <a:tab pos="0" algn="l"/>
              </a:tabLst>
            </a:pPr>
            <a:r>
              <a:rPr lang="pt-BR" altLang="pt-BR" sz="2500" dirty="0"/>
              <a:t>6. Sistema requisita o total a ser sacado. </a:t>
            </a:r>
          </a:p>
          <a:p>
            <a:pPr lvl="1">
              <a:tabLst>
                <a:tab pos="0" algn="l"/>
              </a:tabLst>
            </a:pPr>
            <a:r>
              <a:rPr lang="pt-BR" altLang="pt-BR" sz="2500" dirty="0"/>
              <a:t>7. Cliente retira quantia e recibo.</a:t>
            </a:r>
          </a:p>
          <a:p>
            <a:pPr lvl="1">
              <a:tabLst>
                <a:tab pos="0" algn="l"/>
              </a:tabLst>
            </a:pPr>
            <a:endParaRPr lang="pt-BR" altLang="pt-BR" dirty="0"/>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14</a:t>
            </a:fld>
            <a:endParaRPr lang="pt-BR"/>
          </a:p>
        </p:txBody>
      </p:sp>
    </p:spTree>
    <p:extLst>
      <p:ext uri="{BB962C8B-B14F-4D97-AF65-F5344CB8AC3E}">
        <p14:creationId xmlns:p14="http://schemas.microsoft.com/office/powerpoint/2010/main" val="15159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Descrição particionada</a:t>
            </a:r>
          </a:p>
          <a:p>
            <a:pPr lvl="1">
              <a:tabLst>
                <a:tab pos="0" algn="l"/>
              </a:tabLst>
            </a:pPr>
            <a:endParaRPr lang="pt-BR" altLang="pt-BR" dirty="0"/>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15</a:t>
            </a:fld>
            <a:endParaRPr lang="pt-BR"/>
          </a:p>
        </p:txBody>
      </p:sp>
      <p:graphicFrame>
        <p:nvGraphicFramePr>
          <p:cNvPr id="6" name="Tabela 5"/>
          <p:cNvGraphicFramePr>
            <a:graphicFrameLocks noGrp="1"/>
          </p:cNvGraphicFramePr>
          <p:nvPr>
            <p:extLst>
              <p:ext uri="{D42A27DB-BD31-4B8C-83A1-F6EECF244321}">
                <p14:modId xmlns:p14="http://schemas.microsoft.com/office/powerpoint/2010/main" val="269160376"/>
              </p:ext>
            </p:extLst>
          </p:nvPr>
        </p:nvGraphicFramePr>
        <p:xfrm>
          <a:off x="395536" y="2780928"/>
          <a:ext cx="8340466" cy="2723384"/>
        </p:xfrm>
        <a:graphic>
          <a:graphicData uri="http://schemas.openxmlformats.org/drawingml/2006/table">
            <a:tbl>
              <a:tblPr>
                <a:tableStyleId>{5DA37D80-6434-44D0-A028-1B22A696006F}</a:tableStyleId>
              </a:tblPr>
              <a:tblGrid>
                <a:gridCol w="4170233">
                  <a:extLst>
                    <a:ext uri="{9D8B030D-6E8A-4147-A177-3AD203B41FA5}">
                      <a16:colId xmlns:a16="http://schemas.microsoft.com/office/drawing/2014/main" val="2243784352"/>
                    </a:ext>
                  </a:extLst>
                </a:gridCol>
                <a:gridCol w="4170233">
                  <a:extLst>
                    <a:ext uri="{9D8B030D-6E8A-4147-A177-3AD203B41FA5}">
                      <a16:colId xmlns:a16="http://schemas.microsoft.com/office/drawing/2014/main" val="1059382406"/>
                    </a:ext>
                  </a:extLst>
                </a:gridCol>
              </a:tblGrid>
              <a:tr h="256524">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Cliente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Sistema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008540669"/>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insere seu cartão no caixa eletrônico</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mpd="sng">
                      <a:noFill/>
                    </a:lnB>
                  </a:tcPr>
                </a:tc>
                <a:extLst>
                  <a:ext uri="{0D108BD9-81ED-4DB2-BD59-A6C34878D82A}">
                    <a16:rowId xmlns:a16="http://schemas.microsoft.com/office/drawing/2014/main" val="1477243067"/>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apresenta solicitação de senha</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36607140"/>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fornece senha</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74346004"/>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exibe opções de operações possíveis</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819539"/>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indica que deseja realizar um saque</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5263280"/>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requisita o total a ser sacado</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7378188"/>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retira quantia e recibo</a:t>
                      </a:r>
                    </a:p>
                  </a:txBody>
                  <a:tcPr marL="75966" marR="75966" marT="42200" marB="4220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tcPr>
                </a:tc>
                <a:tc>
                  <a:txBody>
                    <a:body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tcPr>
                </a:tc>
                <a:extLst>
                  <a:ext uri="{0D108BD9-81ED-4DB2-BD59-A6C34878D82A}">
                    <a16:rowId xmlns:a16="http://schemas.microsoft.com/office/drawing/2014/main" val="1270607391"/>
                  </a:ext>
                </a:extLst>
              </a:tr>
            </a:tbl>
          </a:graphicData>
        </a:graphic>
      </p:graphicFrame>
    </p:spTree>
    <p:extLst>
      <p:ext uri="{BB962C8B-B14F-4D97-AF65-F5344CB8AC3E}">
        <p14:creationId xmlns:p14="http://schemas.microsoft.com/office/powerpoint/2010/main" val="252909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Descrição expandida</a:t>
            </a:r>
          </a:p>
          <a:p>
            <a:pPr marL="91440" lvl="1" indent="-91440">
              <a:lnSpc>
                <a:spcPct val="95000"/>
              </a:lnSpc>
              <a:spcBef>
                <a:spcPts val="1300"/>
              </a:spcBef>
              <a:tabLst>
                <a:tab pos="0" algn="l"/>
              </a:tabLst>
            </a:pPr>
            <a:endParaRPr lang="pt-BR" altLang="pt-BR" dirty="0"/>
          </a:p>
          <a:p>
            <a:pPr lvl="1">
              <a:tabLst>
                <a:tab pos="0" algn="l"/>
              </a:tabLst>
            </a:pPr>
            <a:r>
              <a:rPr lang="pt-BR" altLang="pt-BR" u="sng" dirty="0"/>
              <a:t>Caso de uso</a:t>
            </a:r>
            <a:r>
              <a:rPr lang="pt-BR" altLang="pt-BR" dirty="0"/>
              <a:t>: Comprar itens com dinheiro</a:t>
            </a:r>
          </a:p>
          <a:p>
            <a:pPr lvl="1">
              <a:tabLst>
                <a:tab pos="0" algn="l"/>
              </a:tabLst>
            </a:pPr>
            <a:r>
              <a:rPr lang="pt-BR" altLang="pt-BR" u="sng" dirty="0"/>
              <a:t>Atores</a:t>
            </a:r>
            <a:r>
              <a:rPr lang="pt-BR" altLang="pt-BR" dirty="0"/>
              <a:t>:	 Cliente, Caixa</a:t>
            </a:r>
          </a:p>
          <a:p>
            <a:pPr lvl="1">
              <a:tabLst>
                <a:tab pos="0" algn="l"/>
              </a:tabLst>
            </a:pPr>
            <a:r>
              <a:rPr lang="pt-BR" altLang="pt-BR" u="sng" dirty="0"/>
              <a:t>Tipo</a:t>
            </a:r>
            <a:r>
              <a:rPr lang="pt-BR" altLang="pt-BR" dirty="0"/>
              <a:t>: 	 Primário e essencial</a:t>
            </a:r>
          </a:p>
          <a:p>
            <a:pPr lvl="1">
              <a:tabLst>
                <a:tab pos="0" algn="l"/>
              </a:tabLst>
            </a:pPr>
            <a:r>
              <a:rPr lang="pt-BR" altLang="pt-BR" u="sng" dirty="0"/>
              <a:t>Descrição</a:t>
            </a:r>
            <a:r>
              <a:rPr lang="pt-BR" altLang="pt-BR" dirty="0"/>
              <a:t>: 	 Um cliente chega no caixa com itens para comprar. O caixa registra os itens e cobra. Quando finalizado, o cliente sai com os itens.</a:t>
            </a:r>
          </a:p>
          <a:p>
            <a:pPr marL="91440" lvl="1" indent="-91440">
              <a:lnSpc>
                <a:spcPct val="95000"/>
              </a:lnSpc>
              <a:spcBef>
                <a:spcPts val="1300"/>
              </a:spcBef>
              <a:tabLst>
                <a:tab pos="0" algn="l"/>
              </a:tabLst>
            </a:pPr>
            <a:endParaRPr lang="pt-BR" altLang="pt-BR" dirty="0"/>
          </a:p>
          <a:p>
            <a:pPr lvl="1">
              <a:tabLst>
                <a:tab pos="0" algn="l"/>
              </a:tabLst>
            </a:pPr>
            <a:endParaRPr lang="pt-BR" altLang="pt-BR" dirty="0"/>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16</a:t>
            </a:fld>
            <a:endParaRPr lang="pt-BR"/>
          </a:p>
        </p:txBody>
      </p:sp>
    </p:spTree>
    <p:extLst>
      <p:ext uri="{BB962C8B-B14F-4D97-AF65-F5344CB8AC3E}">
        <p14:creationId xmlns:p14="http://schemas.microsoft.com/office/powerpoint/2010/main" val="3022503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Autofit/>
          </a:bodyPr>
          <a:lstStyle/>
          <a:p>
            <a:pPr lvl="1">
              <a:lnSpc>
                <a:spcPct val="105000"/>
              </a:lnSpc>
              <a:buClr>
                <a:schemeClr val="tx1"/>
              </a:buClr>
              <a:buSzTx/>
              <a:tabLst>
                <a:tab pos="0" algn="l"/>
              </a:tabLst>
            </a:pPr>
            <a:r>
              <a:rPr lang="pt-BR" altLang="pt-BR" sz="1800" u="sng" dirty="0"/>
              <a:t>Início</a:t>
            </a:r>
            <a:r>
              <a:rPr lang="pt-BR" altLang="pt-BR" sz="1800" dirty="0"/>
              <a:t>: O caso de uso começa quando um cliente chega no posto de venda com itens para comprar.</a:t>
            </a:r>
          </a:p>
          <a:p>
            <a:pPr lvl="2">
              <a:lnSpc>
                <a:spcPct val="100000"/>
              </a:lnSpc>
              <a:buClr>
                <a:schemeClr val="tx1"/>
              </a:buClr>
              <a:buSzTx/>
              <a:tabLst>
                <a:tab pos="0" algn="l"/>
              </a:tabLst>
            </a:pPr>
            <a:r>
              <a:rPr lang="pt-BR" altLang="pt-BR" sz="1400" i="0" dirty="0"/>
              <a:t>1. O Caixa armazena o identificador de cada item.</a:t>
            </a:r>
          </a:p>
          <a:p>
            <a:pPr lvl="2">
              <a:lnSpc>
                <a:spcPct val="100000"/>
              </a:lnSpc>
              <a:buClr>
                <a:schemeClr val="tx1"/>
              </a:buClr>
              <a:buSzTx/>
              <a:tabLst>
                <a:tab pos="0" algn="l"/>
              </a:tabLst>
            </a:pPr>
            <a:r>
              <a:rPr lang="pt-BR" altLang="pt-BR" sz="1400" i="0" dirty="0"/>
              <a:t>2. O Sistema determina o preço do item e o adiciona a transação de venda. A descrição e o preço do item corrente são exibidos.</a:t>
            </a:r>
          </a:p>
          <a:p>
            <a:pPr lvl="2">
              <a:lnSpc>
                <a:spcPct val="100000"/>
              </a:lnSpc>
              <a:buClr>
                <a:schemeClr val="tx1"/>
              </a:buClr>
              <a:tabLst>
                <a:tab pos="0" algn="l"/>
              </a:tabLst>
            </a:pPr>
            <a:r>
              <a:rPr lang="pt-BR" altLang="pt-BR" sz="1400" i="0" dirty="0"/>
              <a:t>3. O Caixa informa a quantidade.</a:t>
            </a:r>
          </a:p>
          <a:p>
            <a:pPr lvl="2">
              <a:lnSpc>
                <a:spcPct val="100000"/>
              </a:lnSpc>
              <a:buClr>
                <a:schemeClr val="tx1"/>
              </a:buClr>
              <a:buSzTx/>
              <a:tabLst>
                <a:tab pos="0" algn="l"/>
              </a:tabLst>
            </a:pPr>
            <a:r>
              <a:rPr lang="pt-BR" altLang="pt-BR" sz="1400" i="0" dirty="0"/>
              <a:t>4. O sistema calcula e apresenta o preço total</a:t>
            </a:r>
          </a:p>
          <a:p>
            <a:pPr lvl="2">
              <a:lnSpc>
                <a:spcPct val="100000"/>
              </a:lnSpc>
              <a:buClr>
                <a:schemeClr val="tx1"/>
              </a:buClr>
              <a:buSzTx/>
              <a:tabLst>
                <a:tab pos="0" algn="l"/>
              </a:tabLst>
            </a:pPr>
            <a:r>
              <a:rPr lang="pt-BR" altLang="pt-BR" sz="1400" i="0" dirty="0"/>
              <a:t>5. Ao terminar, o caixa indica ao terminal que a entrada de itens terminou.</a:t>
            </a:r>
          </a:p>
          <a:p>
            <a:pPr lvl="2">
              <a:lnSpc>
                <a:spcPct val="100000"/>
              </a:lnSpc>
              <a:buClr>
                <a:schemeClr val="tx1"/>
              </a:buClr>
              <a:tabLst>
                <a:tab pos="0" algn="l"/>
              </a:tabLst>
            </a:pPr>
            <a:r>
              <a:rPr lang="pt-BR" altLang="pt-BR" sz="1400" i="0" dirty="0"/>
              <a:t>6. O caixa diz o total ao cliente.</a:t>
            </a:r>
          </a:p>
          <a:p>
            <a:pPr lvl="2">
              <a:lnSpc>
                <a:spcPct val="100000"/>
              </a:lnSpc>
              <a:buClr>
                <a:schemeClr val="tx1"/>
              </a:buClr>
              <a:tabLst>
                <a:tab pos="0" algn="l"/>
              </a:tabLst>
            </a:pPr>
            <a:r>
              <a:rPr lang="pt-BR" altLang="pt-BR" sz="1400" i="0" dirty="0"/>
              <a:t>7. O cliente paga.</a:t>
            </a:r>
          </a:p>
          <a:p>
            <a:pPr lvl="2">
              <a:lnSpc>
                <a:spcPct val="100000"/>
              </a:lnSpc>
              <a:buClr>
                <a:schemeClr val="tx1"/>
              </a:buClr>
              <a:tabLst>
                <a:tab pos="0" algn="l"/>
              </a:tabLst>
            </a:pPr>
            <a:r>
              <a:rPr lang="pt-BR" altLang="pt-BR" sz="1400" i="0" dirty="0"/>
              <a:t>8. O caixa armazena a quantidade recebida.</a:t>
            </a:r>
          </a:p>
          <a:p>
            <a:pPr lvl="2">
              <a:lnSpc>
                <a:spcPct val="100000"/>
              </a:lnSpc>
              <a:buClr>
                <a:schemeClr val="tx1"/>
              </a:buClr>
              <a:tabLst>
                <a:tab pos="0" algn="l"/>
              </a:tabLst>
            </a:pPr>
            <a:r>
              <a:rPr lang="pt-BR" altLang="pt-BR" sz="1400" i="0" dirty="0"/>
              <a:t>9. Sistema apresenta o saldo ao cliente e gera um recibo.</a:t>
            </a:r>
          </a:p>
          <a:p>
            <a:pPr lvl="2">
              <a:lnSpc>
                <a:spcPct val="100000"/>
              </a:lnSpc>
              <a:buClr>
                <a:schemeClr val="tx1"/>
              </a:buClr>
              <a:tabLst>
                <a:tab pos="0" algn="l"/>
              </a:tabLst>
            </a:pPr>
            <a:r>
              <a:rPr lang="pt-BR" altLang="pt-BR" sz="1400" i="0" dirty="0"/>
              <a:t>10. O caixa deposita o dinheiro e retira o troco (se existir). Entrega o troco e o recibo ao cliente. Registra a venda finalizada.</a:t>
            </a:r>
          </a:p>
          <a:p>
            <a:pPr lvl="2">
              <a:lnSpc>
                <a:spcPct val="100000"/>
              </a:lnSpc>
              <a:buClr>
                <a:schemeClr val="tx1"/>
              </a:buClr>
              <a:tabLst>
                <a:tab pos="0" algn="l"/>
              </a:tabLst>
            </a:pPr>
            <a:r>
              <a:rPr lang="pt-BR" altLang="pt-BR" sz="1400" i="0" dirty="0"/>
              <a:t>11. O cliente sai com o item comprado. </a:t>
            </a:r>
          </a:p>
          <a:p>
            <a:pPr marL="91440" lvl="1" indent="-91440">
              <a:lnSpc>
                <a:spcPct val="95000"/>
              </a:lnSpc>
              <a:spcBef>
                <a:spcPts val="1300"/>
              </a:spcBef>
              <a:tabLst>
                <a:tab pos="0" algn="l"/>
              </a:tabLst>
            </a:pPr>
            <a:endParaRPr lang="pt-BR" altLang="pt-BR" sz="1200" dirty="0"/>
          </a:p>
          <a:p>
            <a:pPr marL="91440" lvl="1" indent="-91440">
              <a:lnSpc>
                <a:spcPct val="95000"/>
              </a:lnSpc>
              <a:spcBef>
                <a:spcPts val="1300"/>
              </a:spcBef>
              <a:tabLst>
                <a:tab pos="0" algn="l"/>
              </a:tabLst>
            </a:pPr>
            <a:endParaRPr lang="pt-BR" altLang="pt-BR" sz="1200" dirty="0"/>
          </a:p>
          <a:p>
            <a:pPr lvl="1">
              <a:tabLst>
                <a:tab pos="0" algn="l"/>
              </a:tabLst>
            </a:pPr>
            <a:endParaRPr lang="pt-BR" altLang="pt-BR" sz="1200" dirty="0"/>
          </a:p>
          <a:p>
            <a:pPr lvl="1">
              <a:lnSpc>
                <a:spcPct val="95000"/>
              </a:lnSpc>
              <a:tabLst>
                <a:tab pos="0" algn="l"/>
              </a:tabLst>
            </a:pPr>
            <a:endParaRPr lang="pt-BR" altLang="pt-BR" sz="1200" i="0" dirty="0"/>
          </a:p>
          <a:p>
            <a:pPr lvl="1">
              <a:tabLst>
                <a:tab pos="0" algn="l"/>
              </a:tabLst>
            </a:pPr>
            <a:endParaRPr lang="pt-BR" altLang="pt-BR" sz="1200"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17</a:t>
            </a:fld>
            <a:endParaRPr lang="pt-BR"/>
          </a:p>
        </p:txBody>
      </p:sp>
    </p:spTree>
    <p:extLst>
      <p:ext uri="{BB962C8B-B14F-4D97-AF65-F5344CB8AC3E}">
        <p14:creationId xmlns:p14="http://schemas.microsoft.com/office/powerpoint/2010/main" val="297438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105000"/>
              </a:lnSpc>
              <a:spcBef>
                <a:spcPts val="1300"/>
              </a:spcBef>
              <a:tabLst>
                <a:tab pos="0" algn="l"/>
              </a:tabLst>
            </a:pPr>
            <a:r>
              <a:rPr lang="pt-BR" altLang="pt-BR" dirty="0"/>
              <a:t>Pré-condições</a:t>
            </a:r>
          </a:p>
          <a:p>
            <a:pPr lvl="1">
              <a:tabLst>
                <a:tab pos="0" algn="l"/>
              </a:tabLst>
            </a:pPr>
            <a:r>
              <a:rPr lang="pt-BR" altLang="pt-BR" dirty="0"/>
              <a:t>Estado em que um sistema deve estar para que a realização do caso de uso possa ocorrer</a:t>
            </a:r>
          </a:p>
          <a:p>
            <a:pPr lvl="1">
              <a:tabLst>
                <a:tab pos="0" algn="l"/>
              </a:tabLst>
            </a:pPr>
            <a:r>
              <a:rPr lang="pt-BR" altLang="pt-BR" dirty="0"/>
              <a:t>Premissas (hipóteses) para iniciar o caso de uso</a:t>
            </a:r>
          </a:p>
          <a:p>
            <a:pPr lvl="2">
              <a:lnSpc>
                <a:spcPct val="95000"/>
              </a:lnSpc>
              <a:tabLst>
                <a:tab pos="0" algn="l"/>
              </a:tabLst>
            </a:pPr>
            <a:r>
              <a:rPr lang="pt-BR" altLang="pt-BR" i="0" dirty="0" err="1"/>
              <a:t>Ex</a:t>
            </a:r>
            <a:r>
              <a:rPr lang="pt-BR" altLang="pt-BR" i="0" dirty="0"/>
              <a:t>: O cliente deve estar cadastrado no sistema</a:t>
            </a:r>
            <a:endParaRPr lang="pt-BR" altLang="pt-BR" dirty="0">
              <a:ea typeface="ヒラギノ角ゴ Pro W3" pitchFamily="124" charset="-128"/>
            </a:endParaRPr>
          </a:p>
          <a:p>
            <a:pPr marL="91440" lvl="1" indent="-91440">
              <a:lnSpc>
                <a:spcPct val="115000"/>
              </a:lnSpc>
              <a:spcBef>
                <a:spcPts val="1300"/>
              </a:spcBef>
              <a:tabLst>
                <a:tab pos="0" algn="l"/>
              </a:tabLst>
            </a:pPr>
            <a:endParaRPr lang="pt-BR" altLang="pt-BR" dirty="0"/>
          </a:p>
          <a:p>
            <a:pPr marL="91440" lvl="1" indent="-91440">
              <a:lnSpc>
                <a:spcPct val="115000"/>
              </a:lnSpc>
              <a:spcBef>
                <a:spcPts val="1300"/>
              </a:spcBef>
              <a:tabLst>
                <a:tab pos="0" algn="l"/>
              </a:tabLst>
            </a:pPr>
            <a:r>
              <a:rPr lang="pt-BR" altLang="pt-BR" dirty="0"/>
              <a:t>Pós-condições</a:t>
            </a:r>
          </a:p>
          <a:p>
            <a:pPr lvl="1">
              <a:tabLst>
                <a:tab pos="0" algn="l"/>
              </a:tabLst>
            </a:pPr>
            <a:r>
              <a:rPr lang="pt-BR" altLang="pt-BR" dirty="0"/>
              <a:t>Estado que um sistema alcança após a realização do caso de uso</a:t>
            </a:r>
          </a:p>
          <a:p>
            <a:pPr lvl="1">
              <a:tabLst>
                <a:tab pos="0" algn="l"/>
              </a:tabLst>
            </a:pPr>
            <a:r>
              <a:rPr lang="pt-BR" altLang="pt-BR" dirty="0"/>
              <a:t>Resultado observável do caso de uso</a:t>
            </a:r>
          </a:p>
          <a:p>
            <a:pPr lvl="2">
              <a:lnSpc>
                <a:spcPct val="95000"/>
              </a:lnSpc>
              <a:tabLst>
                <a:tab pos="0" algn="l"/>
              </a:tabLst>
            </a:pPr>
            <a:r>
              <a:rPr lang="pt-BR" altLang="pt-BR" i="0" dirty="0" err="1"/>
              <a:t>Ex</a:t>
            </a:r>
            <a:r>
              <a:rPr lang="pt-BR" altLang="pt-BR" i="0" dirty="0"/>
              <a:t>: Pedido foi cadastrado</a:t>
            </a:r>
          </a:p>
          <a:p>
            <a:pPr marL="91440" lvl="1" indent="-91440">
              <a:lnSpc>
                <a:spcPct val="95000"/>
              </a:lnSpc>
              <a:spcBef>
                <a:spcPts val="1300"/>
              </a:spcBef>
              <a:tabLst>
                <a:tab pos="0" algn="l"/>
              </a:tabLst>
            </a:pPr>
            <a:endParaRPr lang="pt-BR" altLang="pt-BR" dirty="0"/>
          </a:p>
          <a:p>
            <a:pPr lvl="1">
              <a:tabLst>
                <a:tab pos="0" algn="l"/>
              </a:tabLst>
            </a:pPr>
            <a:endParaRPr lang="pt-BR" altLang="pt-BR" dirty="0"/>
          </a:p>
          <a:p>
            <a:pPr lvl="1">
              <a:lnSpc>
                <a:spcPct val="95000"/>
              </a:lnSpc>
              <a:tabLst>
                <a:tab pos="0" algn="l"/>
              </a:tabLst>
            </a:pPr>
            <a:endParaRPr lang="pt-BR" altLang="pt-BR" i="0" dirty="0"/>
          </a:p>
          <a:p>
            <a:pPr lvl="1">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18</a:t>
            </a:fld>
            <a:endParaRPr lang="pt-BR"/>
          </a:p>
        </p:txBody>
      </p:sp>
    </p:spTree>
    <p:extLst>
      <p:ext uri="{BB962C8B-B14F-4D97-AF65-F5344CB8AC3E}">
        <p14:creationId xmlns:p14="http://schemas.microsoft.com/office/powerpoint/2010/main" val="86558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sz="half" idx="1"/>
          </p:nvPr>
        </p:nvSpPr>
        <p:spPr/>
        <p:txBody>
          <a:bodyPr>
            <a:noAutofit/>
          </a:bodyPr>
          <a:lstStyle/>
          <a:p>
            <a:pPr marL="91440" lvl="1" indent="-91440">
              <a:lnSpc>
                <a:spcPct val="105000"/>
              </a:lnSpc>
              <a:spcBef>
                <a:spcPts val="1300"/>
              </a:spcBef>
              <a:tabLst>
                <a:tab pos="0" algn="l"/>
              </a:tabLst>
            </a:pPr>
            <a:r>
              <a:rPr lang="pt-BR" altLang="pt-BR" sz="2200" dirty="0"/>
              <a:t>Fluxo de eventos</a:t>
            </a:r>
          </a:p>
          <a:p>
            <a:pPr lvl="1">
              <a:tabLst>
                <a:tab pos="0" algn="l"/>
              </a:tabLst>
            </a:pPr>
            <a:r>
              <a:rPr lang="pt-BR" altLang="pt-BR" sz="2200" dirty="0"/>
              <a:t>Descreve a sequência de passos entre atores e o sistema</a:t>
            </a:r>
          </a:p>
          <a:p>
            <a:pPr lvl="1">
              <a:tabLst>
                <a:tab pos="0" algn="l"/>
              </a:tabLst>
            </a:pPr>
            <a:endParaRPr lang="pt-BR" altLang="pt-BR" sz="2000" dirty="0"/>
          </a:p>
          <a:p>
            <a:pPr lvl="1">
              <a:tabLst>
                <a:tab pos="0" algn="l"/>
              </a:tabLst>
            </a:pPr>
            <a:r>
              <a:rPr lang="pt-BR" altLang="pt-BR" sz="2200" dirty="0"/>
              <a:t>Fluxo principal </a:t>
            </a:r>
          </a:p>
          <a:p>
            <a:pPr lvl="2">
              <a:lnSpc>
                <a:spcPct val="95000"/>
              </a:lnSpc>
              <a:tabLst>
                <a:tab pos="0" algn="l"/>
              </a:tabLst>
            </a:pPr>
            <a:r>
              <a:rPr lang="pt-BR" altLang="pt-BR" sz="2000" i="0" dirty="0"/>
              <a:t>O que normalmente acontece (sucesso)</a:t>
            </a:r>
          </a:p>
          <a:p>
            <a:pPr lvl="1">
              <a:tabLst>
                <a:tab pos="0" algn="l"/>
              </a:tabLst>
            </a:pPr>
            <a:r>
              <a:rPr lang="pt-BR" altLang="pt-BR" sz="2200" dirty="0"/>
              <a:t>Fluxos alternativos e de exceção</a:t>
            </a:r>
          </a:p>
          <a:p>
            <a:pPr lvl="2">
              <a:lnSpc>
                <a:spcPct val="95000"/>
              </a:lnSpc>
              <a:tabLst>
                <a:tab pos="0" algn="l"/>
              </a:tabLst>
            </a:pPr>
            <a:r>
              <a:rPr lang="pt-BR" altLang="pt-BR" sz="2000" i="0" dirty="0"/>
              <a:t>Alternativas importantes ou exceções que podem surgir e que devem ser tratadas pelo sistema</a:t>
            </a:r>
          </a:p>
        </p:txBody>
      </p:sp>
      <p:sp>
        <p:nvSpPr>
          <p:cNvPr id="5" name="Espaço Reservado para Rodapé 4"/>
          <p:cNvSpPr>
            <a:spLocks noGrp="1"/>
          </p:cNvSpPr>
          <p:nvPr>
            <p:ph type="ftr" sz="quarter" idx="11"/>
          </p:nvPr>
        </p:nvSpPr>
        <p:spPr/>
        <p:txBody>
          <a:bodyPr/>
          <a:lstStyle/>
          <a:p>
            <a:r>
              <a:rPr lang="pt-BR"/>
              <a:t>Engenharia de Software</a:t>
            </a:r>
          </a:p>
        </p:txBody>
      </p:sp>
      <p:sp>
        <p:nvSpPr>
          <p:cNvPr id="6" name="Espaço Reservado para Número de Slide 5"/>
          <p:cNvSpPr>
            <a:spLocks noGrp="1"/>
          </p:cNvSpPr>
          <p:nvPr>
            <p:ph type="sldNum" sz="quarter" idx="12"/>
          </p:nvPr>
        </p:nvSpPr>
        <p:spPr/>
        <p:txBody>
          <a:bodyPr/>
          <a:lstStyle/>
          <a:p>
            <a:fld id="{69F960CE-6895-41B1-99F6-42F18B189FBF}" type="slidenum">
              <a:rPr lang="pt-BR" smtClean="0"/>
              <a:pPr/>
              <a:t>19</a:t>
            </a:fld>
            <a:endParaRPr lang="pt-BR"/>
          </a:p>
        </p:txBody>
      </p:sp>
      <p:pic>
        <p:nvPicPr>
          <p:cNvPr id="7" name="Imagem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343821"/>
            <a:ext cx="4228936" cy="367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50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O que é?</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R</a:t>
            </a:r>
            <a:r>
              <a:rPr lang="pt-BR" altLang="pt-BR" dirty="0">
                <a:ea typeface="ヒラギノ角ゴ Pro W3" pitchFamily="124" charset="-128"/>
              </a:rPr>
              <a:t>epresentação das funcionalidades externamente observáveis do sistema e dos elementos externos ao sistema, que interagem com ele</a:t>
            </a:r>
          </a:p>
          <a:p>
            <a:pPr lvl="1">
              <a:lnSpc>
                <a:spcPct val="95000"/>
              </a:lnSpc>
              <a:tabLst>
                <a:tab pos="0" algn="l"/>
              </a:tabLst>
            </a:pPr>
            <a:r>
              <a:rPr lang="pt-BR" altLang="pt-BR" dirty="0">
                <a:ea typeface="ヒラギノ角ゴ Pro W3" pitchFamily="124" charset="-128"/>
              </a:rPr>
              <a:t>Sistema sob o ponto de vista do usuário final</a:t>
            </a:r>
          </a:p>
          <a:p>
            <a:pPr marL="91440" lvl="2" indent="-91440">
              <a:lnSpc>
                <a:spcPct val="95000"/>
              </a:lnSpc>
              <a:spcBef>
                <a:spcPts val="1300"/>
              </a:spcBef>
              <a:tabLst>
                <a:tab pos="0" algn="l"/>
              </a:tabLst>
            </a:pPr>
            <a:endParaRPr lang="pt-BR" altLang="pt-BR" sz="2400" i="0" dirty="0"/>
          </a:p>
          <a:p>
            <a:pPr marL="91440" lvl="2" indent="-91440">
              <a:lnSpc>
                <a:spcPct val="95000"/>
              </a:lnSpc>
              <a:spcBef>
                <a:spcPts val="1300"/>
              </a:spcBef>
              <a:tabLst>
                <a:tab pos="0" algn="l"/>
              </a:tabLst>
            </a:pPr>
            <a:r>
              <a:rPr lang="pt-BR" altLang="pt-BR" sz="2400" i="0" dirty="0"/>
              <a:t>Baseado em cenários</a:t>
            </a:r>
          </a:p>
          <a:p>
            <a:pPr lvl="1">
              <a:tabLst>
                <a:tab pos="0" algn="l"/>
              </a:tabLst>
            </a:pPr>
            <a:r>
              <a:rPr lang="pt-BR" altLang="pt-BR" dirty="0"/>
              <a:t>Sequência de passos que descreve uma interação típica entre um usuário e um sistema</a:t>
            </a:r>
          </a:p>
          <a:p>
            <a:pPr lvl="1">
              <a:tabLst>
                <a:tab pos="0" algn="l"/>
              </a:tabLst>
            </a:pPr>
            <a:r>
              <a:rPr lang="pt-BR" altLang="pt-BR" dirty="0"/>
              <a:t>Também pode representar uma alternativa do que pode acontecer</a:t>
            </a:r>
          </a:p>
          <a:p>
            <a:pPr>
              <a:lnSpc>
                <a:spcPct val="95000"/>
              </a:lnSpc>
              <a:tabLst>
                <a:tab pos="0" algn="l"/>
              </a:tabLst>
            </a:pPr>
            <a:endParaRPr lang="pt-BR" altLang="pt-BR" i="0"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a:t>
            </a:fld>
            <a:endParaRPr lang="pt-BR"/>
          </a:p>
        </p:txBody>
      </p:sp>
    </p:spTree>
    <p:extLst>
      <p:ext uri="{BB962C8B-B14F-4D97-AF65-F5344CB8AC3E}">
        <p14:creationId xmlns:p14="http://schemas.microsoft.com/office/powerpoint/2010/main" val="128352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20</a:t>
            </a:fld>
            <a:endParaRPr lang="pt-BR"/>
          </a:p>
        </p:txBody>
      </p:sp>
      <p:graphicFrame>
        <p:nvGraphicFramePr>
          <p:cNvPr id="8" name="Object 3"/>
          <p:cNvGraphicFramePr>
            <a:graphicFrameLocks noGrp="1" noChangeAspect="1"/>
          </p:cNvGraphicFramePr>
          <p:nvPr>
            <p:ph idx="1"/>
            <p:extLst>
              <p:ext uri="{D42A27DB-BD31-4B8C-83A1-F6EECF244321}">
                <p14:modId xmlns:p14="http://schemas.microsoft.com/office/powerpoint/2010/main" val="1517015603"/>
              </p:ext>
            </p:extLst>
          </p:nvPr>
        </p:nvGraphicFramePr>
        <p:xfrm>
          <a:off x="310662" y="1436472"/>
          <a:ext cx="6200043" cy="5232888"/>
        </p:xfrm>
        <a:graphic>
          <a:graphicData uri="http://schemas.openxmlformats.org/presentationml/2006/ole">
            <mc:AlternateContent xmlns:mc="http://schemas.openxmlformats.org/markup-compatibility/2006">
              <mc:Choice xmlns:v="urn:schemas-microsoft-com:vml" Requires="v">
                <p:oleObj spid="_x0000_s86078" name="Document" r:id="rId3" imgW="5307013" imgH="4770438" progId="Word.Document.6">
                  <p:embed/>
                </p:oleObj>
              </mc:Choice>
              <mc:Fallback>
                <p:oleObj name="Document" r:id="rId3" imgW="5307013" imgH="4770438" progId="Word.Document.6">
                  <p:embed/>
                  <p:pic>
                    <p:nvPicPr>
                      <p:cNvPr id="4403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62" y="1436472"/>
                        <a:ext cx="6200043" cy="5232888"/>
                      </a:xfrm>
                      <a:prstGeom prst="rect">
                        <a:avLst/>
                      </a:prstGeom>
                      <a:noFill/>
                      <a:ln>
                        <a:noFill/>
                      </a:ln>
                      <a:extLst>
                        <a:ext uri="{909E8E84-426E-40DD-AFC4-6F175D3DCCD1}">
                          <a14:hiddenFill xmlns:a14="http://schemas.microsoft.com/office/drawing/2010/main">
                            <a:gradFill rotWithShape="0">
                              <a:gsLst>
                                <a:gs pos="0">
                                  <a:srgbClr val="EAEAEA"/>
                                </a:gs>
                                <a:gs pos="100000">
                                  <a:srgbClr val="FFFF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AutoShape 4"/>
          <p:cNvSpPr>
            <a:spLocks/>
          </p:cNvSpPr>
          <p:nvPr/>
        </p:nvSpPr>
        <p:spPr bwMode="auto">
          <a:xfrm>
            <a:off x="6666901" y="1484784"/>
            <a:ext cx="360000" cy="4464000"/>
          </a:xfrm>
          <a:prstGeom prst="rightBrace">
            <a:avLst>
              <a:gd name="adj1" fmla="val 116204"/>
              <a:gd name="adj2" fmla="val 50000"/>
            </a:avLst>
          </a:prstGeom>
          <a:noFill/>
          <a:ln w="9525">
            <a:solidFill>
              <a:schemeClr val="accent2">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lIns="79754" tIns="39877" rIns="79754" bIns="39877"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b="1">
              <a:solidFill>
                <a:schemeClr val="accent2">
                  <a:lumMod val="50000"/>
                </a:schemeClr>
              </a:solidFill>
              <a:latin typeface="+mj-lt"/>
            </a:endParaRPr>
          </a:p>
        </p:txBody>
      </p:sp>
      <p:sp>
        <p:nvSpPr>
          <p:cNvPr id="10" name="Rectangle 5"/>
          <p:cNvSpPr>
            <a:spLocks noChangeArrowheads="1"/>
          </p:cNvSpPr>
          <p:nvPr/>
        </p:nvSpPr>
        <p:spPr bwMode="auto">
          <a:xfrm>
            <a:off x="7297615" y="3470426"/>
            <a:ext cx="1705708" cy="4247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75966" rIns="75966">
            <a:spAutoFit/>
          </a:bodyPr>
          <a:lstStyle>
            <a:lvl1pPr marL="88900" defTabSz="855663">
              <a:defRPr sz="2400">
                <a:solidFill>
                  <a:schemeClr val="tx1"/>
                </a:solidFill>
                <a:latin typeface="Arial" panose="020B0604020202020204" pitchFamily="34" charset="0"/>
                <a:ea typeface="ヒラギノ角ゴ Pro W3" pitchFamily="124" charset="-128"/>
              </a:defRPr>
            </a:lvl1pPr>
            <a:lvl2pPr marL="742950" indent="-285750" defTabSz="855663">
              <a:defRPr sz="2400">
                <a:solidFill>
                  <a:schemeClr val="tx1"/>
                </a:solidFill>
                <a:latin typeface="Arial" panose="020B0604020202020204" pitchFamily="34" charset="0"/>
                <a:ea typeface="ヒラギノ角ゴ Pro W3" pitchFamily="124" charset="-128"/>
              </a:defRPr>
            </a:lvl2pPr>
            <a:lvl3pPr marL="1143000" indent="-228600" defTabSz="855663">
              <a:defRPr sz="2400">
                <a:solidFill>
                  <a:schemeClr val="tx1"/>
                </a:solidFill>
                <a:latin typeface="Arial" panose="020B0604020202020204" pitchFamily="34" charset="0"/>
                <a:ea typeface="ヒラギノ角ゴ Pro W3" pitchFamily="124" charset="-128"/>
              </a:defRPr>
            </a:lvl3pPr>
            <a:lvl4pPr marL="1600200" indent="-228600" defTabSz="855663">
              <a:defRPr sz="2400">
                <a:solidFill>
                  <a:schemeClr val="tx1"/>
                </a:solidFill>
                <a:latin typeface="Arial" panose="020B0604020202020204" pitchFamily="34" charset="0"/>
                <a:ea typeface="ヒラギノ角ゴ Pro W3" pitchFamily="124" charset="-128"/>
              </a:defRPr>
            </a:lvl4pPr>
            <a:lvl5pPr marL="2057400" indent="-228600" defTabSz="855663">
              <a:defRPr sz="2400">
                <a:solidFill>
                  <a:schemeClr val="tx1"/>
                </a:solidFill>
                <a:latin typeface="Arial" panose="020B0604020202020204" pitchFamily="34" charset="0"/>
                <a:ea typeface="ヒラギノ角ゴ Pro W3" pitchFamily="124" charset="-128"/>
              </a:defRPr>
            </a:lvl5pPr>
            <a:lvl6pPr marL="25146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marL="82064" algn="ctr" defTabSz="789863" eaLnBrk="0" fontAlgn="base" hangingPunct="0">
              <a:lnSpc>
                <a:spcPct val="90000"/>
              </a:lnSpc>
              <a:spcBef>
                <a:spcPct val="20000"/>
              </a:spcBef>
              <a:spcAft>
                <a:spcPct val="0"/>
              </a:spcAft>
              <a:buClr>
                <a:srgbClr val="FF9933"/>
              </a:buClr>
              <a:buSzPct val="120000"/>
            </a:pPr>
            <a:r>
              <a:rPr lang="pt-BR" altLang="pt-BR" b="1" dirty="0">
                <a:solidFill>
                  <a:schemeClr val="accent2">
                    <a:lumMod val="50000"/>
                  </a:schemeClr>
                </a:solidFill>
                <a:latin typeface="+mj-lt"/>
              </a:rPr>
              <a:t>Principal</a:t>
            </a:r>
          </a:p>
        </p:txBody>
      </p:sp>
      <p:sp>
        <p:nvSpPr>
          <p:cNvPr id="11" name="Line 6"/>
          <p:cNvSpPr>
            <a:spLocks noChangeShapeType="1"/>
          </p:cNvSpPr>
          <p:nvPr/>
        </p:nvSpPr>
        <p:spPr bwMode="auto">
          <a:xfrm>
            <a:off x="6345116" y="6338183"/>
            <a:ext cx="808892" cy="0"/>
          </a:xfrm>
          <a:prstGeom prst="line">
            <a:avLst/>
          </a:prstGeom>
          <a:noFill/>
          <a:ln w="9525">
            <a:solidFill>
              <a:schemeClr val="accent2">
                <a:lumMod val="50000"/>
              </a:schemeClr>
            </a:solidFill>
            <a:round/>
            <a:headEnd/>
            <a:tailEnd type="triangle" w="med" len="med"/>
          </a:ln>
          <a:extLst>
            <a:ext uri="{909E8E84-426E-40DD-AFC4-6F175D3DCCD1}">
              <a14:hiddenFill xmlns:a14="http://schemas.microsoft.com/office/drawing/2010/main">
                <a:noFill/>
              </a14:hiddenFill>
            </a:ext>
          </a:extLst>
        </p:spPr>
        <p:txBody>
          <a:bodyPr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b="1">
              <a:solidFill>
                <a:schemeClr val="accent2">
                  <a:lumMod val="50000"/>
                </a:schemeClr>
              </a:solidFill>
              <a:latin typeface="+mj-lt"/>
              <a:ea typeface="ヒラギノ角ゴ Pro W3" pitchFamily="124" charset="-128"/>
            </a:endParaRPr>
          </a:p>
        </p:txBody>
      </p:sp>
      <p:sp>
        <p:nvSpPr>
          <p:cNvPr id="12" name="Rectangle 7"/>
          <p:cNvSpPr>
            <a:spLocks noChangeArrowheads="1"/>
          </p:cNvSpPr>
          <p:nvPr/>
        </p:nvSpPr>
        <p:spPr bwMode="auto">
          <a:xfrm>
            <a:off x="7297828" y="6070018"/>
            <a:ext cx="1690631" cy="4247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75966" rIns="75966">
            <a:spAutoFit/>
          </a:bodyPr>
          <a:lstStyle>
            <a:lvl1pPr marL="88900" defTabSz="855663">
              <a:defRPr sz="2400">
                <a:solidFill>
                  <a:schemeClr val="tx1"/>
                </a:solidFill>
                <a:latin typeface="Arial" panose="020B0604020202020204" pitchFamily="34" charset="0"/>
                <a:ea typeface="ヒラギノ角ゴ Pro W3" pitchFamily="124" charset="-128"/>
              </a:defRPr>
            </a:lvl1pPr>
            <a:lvl2pPr marL="742950" indent="-285750" defTabSz="855663">
              <a:defRPr sz="2400">
                <a:solidFill>
                  <a:schemeClr val="tx1"/>
                </a:solidFill>
                <a:latin typeface="Arial" panose="020B0604020202020204" pitchFamily="34" charset="0"/>
                <a:ea typeface="ヒラギノ角ゴ Pro W3" pitchFamily="124" charset="-128"/>
              </a:defRPr>
            </a:lvl2pPr>
            <a:lvl3pPr marL="1143000" indent="-228600" defTabSz="855663">
              <a:defRPr sz="2400">
                <a:solidFill>
                  <a:schemeClr val="tx1"/>
                </a:solidFill>
                <a:latin typeface="Arial" panose="020B0604020202020204" pitchFamily="34" charset="0"/>
                <a:ea typeface="ヒラギノ角ゴ Pro W3" pitchFamily="124" charset="-128"/>
              </a:defRPr>
            </a:lvl3pPr>
            <a:lvl4pPr marL="1600200" indent="-228600" defTabSz="855663">
              <a:defRPr sz="2400">
                <a:solidFill>
                  <a:schemeClr val="tx1"/>
                </a:solidFill>
                <a:latin typeface="Arial" panose="020B0604020202020204" pitchFamily="34" charset="0"/>
                <a:ea typeface="ヒラギノ角ゴ Pro W3" pitchFamily="124" charset="-128"/>
              </a:defRPr>
            </a:lvl4pPr>
            <a:lvl5pPr marL="2057400" indent="-228600" defTabSz="855663">
              <a:defRPr sz="2400">
                <a:solidFill>
                  <a:schemeClr val="tx1"/>
                </a:solidFill>
                <a:latin typeface="Arial" panose="020B0604020202020204" pitchFamily="34" charset="0"/>
                <a:ea typeface="ヒラギノ角ゴ Pro W3" pitchFamily="124" charset="-128"/>
              </a:defRPr>
            </a:lvl5pPr>
            <a:lvl6pPr marL="25146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defTabSz="855663"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marL="82064" algn="ctr" defTabSz="789863" eaLnBrk="0" fontAlgn="base" hangingPunct="0">
              <a:lnSpc>
                <a:spcPct val="90000"/>
              </a:lnSpc>
              <a:spcBef>
                <a:spcPct val="20000"/>
              </a:spcBef>
              <a:spcAft>
                <a:spcPct val="0"/>
              </a:spcAft>
              <a:buClr>
                <a:srgbClr val="FF9933"/>
              </a:buClr>
              <a:buSzPct val="120000"/>
            </a:pPr>
            <a:r>
              <a:rPr lang="pt-BR" altLang="pt-BR" b="1" dirty="0">
                <a:solidFill>
                  <a:schemeClr val="accent2">
                    <a:lumMod val="50000"/>
                  </a:schemeClr>
                </a:solidFill>
                <a:latin typeface="+mj-lt"/>
              </a:rPr>
              <a:t>Alternativos</a:t>
            </a:r>
          </a:p>
        </p:txBody>
      </p:sp>
    </p:spTree>
    <p:extLst>
      <p:ext uri="{BB962C8B-B14F-4D97-AF65-F5344CB8AC3E}">
        <p14:creationId xmlns:p14="http://schemas.microsoft.com/office/powerpoint/2010/main" val="3289078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 – </a:t>
            </a:r>
            <a:br>
              <a:rPr lang="pt-BR" altLang="pt-BR" dirty="0">
                <a:ea typeface="ヒラギノ角ゴ Pro W3" pitchFamily="124" charset="-128"/>
              </a:rPr>
            </a:br>
            <a:r>
              <a:rPr lang="pt-BR" altLang="pt-BR" dirty="0">
                <a:ea typeface="ヒラギノ角ゴ Pro W3" pitchFamily="124" charset="-128"/>
              </a:rPr>
              <a:t>Quadro resumo para descrição</a:t>
            </a:r>
            <a:endParaRPr lang="pt-BR" dirty="0"/>
          </a:p>
        </p:txBody>
      </p:sp>
      <p:sp>
        <p:nvSpPr>
          <p:cNvPr id="3" name="Espaço Reservado para Conteúdo 2"/>
          <p:cNvSpPr>
            <a:spLocks noGrp="1"/>
          </p:cNvSpPr>
          <p:nvPr>
            <p:ph idx="1"/>
          </p:nvPr>
        </p:nvSpPr>
        <p:spPr/>
        <p:txBody>
          <a:bodyPr numCol="2">
            <a:normAutofit/>
          </a:bodyPr>
          <a:lstStyle/>
          <a:p>
            <a:pPr marL="91440" lvl="1" indent="-91440">
              <a:lnSpc>
                <a:spcPct val="95000"/>
              </a:lnSpc>
              <a:spcBef>
                <a:spcPts val="1300"/>
              </a:spcBef>
              <a:tabLst>
                <a:tab pos="0" algn="l"/>
              </a:tabLst>
            </a:pPr>
            <a:r>
              <a:rPr lang="pt-BR" altLang="pt-BR" dirty="0"/>
              <a:t>Nome</a:t>
            </a:r>
          </a:p>
          <a:p>
            <a:pPr marL="91440" lvl="1" indent="-91440">
              <a:lnSpc>
                <a:spcPct val="95000"/>
              </a:lnSpc>
              <a:spcBef>
                <a:spcPts val="1300"/>
              </a:spcBef>
              <a:tabLst>
                <a:tab pos="0" algn="l"/>
              </a:tabLst>
            </a:pPr>
            <a:r>
              <a:rPr lang="pt-BR" altLang="pt-BR" dirty="0"/>
              <a:t>Atores</a:t>
            </a:r>
          </a:p>
          <a:p>
            <a:pPr marL="91440" lvl="1" indent="-91440">
              <a:lnSpc>
                <a:spcPct val="95000"/>
              </a:lnSpc>
              <a:spcBef>
                <a:spcPts val="1300"/>
              </a:spcBef>
              <a:tabLst>
                <a:tab pos="0" algn="l"/>
              </a:tabLst>
            </a:pPr>
            <a:r>
              <a:rPr lang="pt-BR" altLang="pt-BR" dirty="0"/>
              <a:t>Grau de abstração</a:t>
            </a:r>
          </a:p>
          <a:p>
            <a:pPr lvl="1">
              <a:tabLst>
                <a:tab pos="0" algn="l"/>
              </a:tabLst>
            </a:pPr>
            <a:r>
              <a:rPr lang="pt-BR" altLang="pt-BR" dirty="0"/>
              <a:t>Essencial x Real</a:t>
            </a:r>
          </a:p>
          <a:p>
            <a:pPr marL="91440" lvl="1" indent="-91440">
              <a:lnSpc>
                <a:spcPct val="95000"/>
              </a:lnSpc>
              <a:spcBef>
                <a:spcPts val="1300"/>
              </a:spcBef>
              <a:tabLst>
                <a:tab pos="0" algn="l"/>
              </a:tabLst>
            </a:pPr>
            <a:r>
              <a:rPr lang="pt-BR" altLang="pt-BR" dirty="0"/>
              <a:t>Tipo</a:t>
            </a:r>
          </a:p>
          <a:p>
            <a:pPr lvl="1">
              <a:tabLst>
                <a:tab pos="0" algn="l"/>
              </a:tabLst>
            </a:pPr>
            <a:r>
              <a:rPr lang="pt-BR" altLang="pt-BR" dirty="0"/>
              <a:t>Primário x secundário</a:t>
            </a:r>
          </a:p>
          <a:p>
            <a:pPr marL="91440" lvl="1" indent="-91440">
              <a:lnSpc>
                <a:spcPct val="95000"/>
              </a:lnSpc>
              <a:spcBef>
                <a:spcPts val="1300"/>
              </a:spcBef>
              <a:tabLst>
                <a:tab pos="0" algn="l"/>
              </a:tabLst>
            </a:pPr>
            <a:r>
              <a:rPr lang="pt-BR" altLang="pt-BR" dirty="0" err="1"/>
              <a:t>Pré</a:t>
            </a:r>
            <a:r>
              <a:rPr lang="pt-BR" altLang="pt-BR" dirty="0"/>
              <a:t>/Pós-Condições</a:t>
            </a:r>
          </a:p>
          <a:p>
            <a:pPr marL="91440" lvl="1" indent="-91440">
              <a:lnSpc>
                <a:spcPct val="95000"/>
              </a:lnSpc>
              <a:spcBef>
                <a:spcPts val="1300"/>
              </a:spcBef>
              <a:tabLst>
                <a:tab pos="0" algn="l"/>
              </a:tabLst>
            </a:pPr>
            <a:endParaRPr lang="pt-BR" altLang="pt-BR" dirty="0"/>
          </a:p>
          <a:p>
            <a:pPr marL="91440" lvl="1" indent="-91440">
              <a:lnSpc>
                <a:spcPct val="95000"/>
              </a:lnSpc>
              <a:spcBef>
                <a:spcPts val="1300"/>
              </a:spcBef>
              <a:tabLst>
                <a:tab pos="0" algn="l"/>
              </a:tabLst>
            </a:pPr>
            <a:r>
              <a:rPr lang="pt-BR" altLang="pt-BR" dirty="0"/>
              <a:t>Descrição em alto nível</a:t>
            </a:r>
          </a:p>
          <a:p>
            <a:pPr lvl="1">
              <a:tabLst>
                <a:tab pos="0" algn="l"/>
              </a:tabLst>
            </a:pPr>
            <a:r>
              <a:rPr lang="pt-BR" altLang="pt-BR" dirty="0"/>
              <a:t>Objetivo do caso de uso</a:t>
            </a:r>
          </a:p>
          <a:p>
            <a:pPr marL="91440" lvl="1" indent="-91440">
              <a:lnSpc>
                <a:spcPct val="95000"/>
              </a:lnSpc>
              <a:spcBef>
                <a:spcPts val="1300"/>
              </a:spcBef>
              <a:tabLst>
                <a:tab pos="0" algn="l"/>
              </a:tabLst>
            </a:pPr>
            <a:r>
              <a:rPr lang="pt-BR" altLang="pt-BR" dirty="0"/>
              <a:t>Como caso de uso inicia?</a:t>
            </a:r>
          </a:p>
          <a:p>
            <a:pPr marL="91440" lvl="1" indent="-91440">
              <a:lnSpc>
                <a:spcPct val="95000"/>
              </a:lnSpc>
              <a:spcBef>
                <a:spcPts val="1300"/>
              </a:spcBef>
              <a:tabLst>
                <a:tab pos="0" algn="l"/>
              </a:tabLst>
            </a:pPr>
            <a:r>
              <a:rPr lang="pt-BR" altLang="pt-BR" dirty="0"/>
              <a:t>Fluxo de eventos</a:t>
            </a:r>
          </a:p>
          <a:p>
            <a:pPr lvl="1">
              <a:tabLst>
                <a:tab pos="0" algn="l"/>
              </a:tabLst>
            </a:pPr>
            <a:r>
              <a:rPr lang="pt-BR" altLang="pt-BR" dirty="0"/>
              <a:t>Principal</a:t>
            </a:r>
          </a:p>
          <a:p>
            <a:pPr lvl="1">
              <a:tabLst>
                <a:tab pos="0" algn="l"/>
              </a:tabLst>
            </a:pPr>
            <a:r>
              <a:rPr lang="pt-BR" altLang="pt-BR" dirty="0"/>
              <a:t>Alternativos e Exceções</a:t>
            </a:r>
          </a:p>
          <a:p>
            <a:pPr marL="91440" lvl="1" indent="-91440">
              <a:lnSpc>
                <a:spcPct val="95000"/>
              </a:lnSpc>
              <a:spcBef>
                <a:spcPts val="1300"/>
              </a:spcBef>
              <a:tabLst>
                <a:tab pos="0" algn="l"/>
              </a:tabLst>
            </a:pPr>
            <a:r>
              <a:rPr lang="pt-BR" altLang="pt-BR" dirty="0"/>
              <a:t>Como caso de uso finaliza?</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21</a:t>
            </a:fld>
            <a:endParaRPr lang="pt-BR"/>
          </a:p>
        </p:txBody>
      </p:sp>
    </p:spTree>
    <p:extLst>
      <p:ext uri="{BB962C8B-B14F-4D97-AF65-F5344CB8AC3E}">
        <p14:creationId xmlns:p14="http://schemas.microsoft.com/office/powerpoint/2010/main" val="77508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Atores</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Entidades externas ao sistema que participam dos casos de uso e interagem com o sistema</a:t>
            </a:r>
          </a:p>
          <a:p>
            <a:pPr lvl="1">
              <a:tabLst>
                <a:tab pos="0" algn="l"/>
              </a:tabLst>
            </a:pPr>
            <a:r>
              <a:rPr lang="pt-BR" altLang="pt-BR" dirty="0"/>
              <a:t>Estimulam o sistema ou recebem informações (valor)</a:t>
            </a:r>
          </a:p>
          <a:p>
            <a:pPr>
              <a:lnSpc>
                <a:spcPct val="95000"/>
              </a:lnSpc>
              <a:tabLst>
                <a:tab pos="0" algn="l"/>
              </a:tabLst>
            </a:pPr>
            <a:endParaRPr lang="pt-BR" altLang="pt-BR" dirty="0"/>
          </a:p>
          <a:p>
            <a:pPr>
              <a:lnSpc>
                <a:spcPct val="95000"/>
              </a:lnSpc>
              <a:tabLst>
                <a:tab pos="0" algn="l"/>
              </a:tabLst>
            </a:pPr>
            <a:r>
              <a:rPr lang="pt-BR" altLang="pt-BR" dirty="0"/>
              <a:t>São representados pelo papel que desempenham</a:t>
            </a:r>
          </a:p>
          <a:p>
            <a:pPr lvl="1">
              <a:tabLst>
                <a:tab pos="0" algn="l"/>
              </a:tabLst>
            </a:pPr>
            <a:r>
              <a:rPr lang="pt-BR" altLang="pt-BR" dirty="0"/>
              <a:t>Pessoas, organizações, sistemas, dispositivos eletrônicos ou mecânicos</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22</a:t>
            </a:fld>
            <a:endParaRPr lang="pt-BR"/>
          </a:p>
        </p:txBody>
      </p:sp>
      <p:pic>
        <p:nvPicPr>
          <p:cNvPr id="31"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739397" y="4971536"/>
            <a:ext cx="788946" cy="1194080"/>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11"/>
          <p:cNvSpPr txBox="1">
            <a:spLocks noChangeArrowheads="1"/>
          </p:cNvSpPr>
          <p:nvPr/>
        </p:nvSpPr>
        <p:spPr bwMode="auto">
          <a:xfrm>
            <a:off x="2746199" y="6105573"/>
            <a:ext cx="780407" cy="3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Cliente</a:t>
            </a:r>
          </a:p>
        </p:txBody>
      </p:sp>
      <p:pic>
        <p:nvPicPr>
          <p:cNvPr id="33"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4254698" y="4971536"/>
            <a:ext cx="788946" cy="11940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11"/>
          <p:cNvSpPr txBox="1">
            <a:spLocks noChangeArrowheads="1"/>
          </p:cNvSpPr>
          <p:nvPr/>
        </p:nvSpPr>
        <p:spPr bwMode="auto">
          <a:xfrm>
            <a:off x="4318565" y="6105573"/>
            <a:ext cx="6150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Caixa</a:t>
            </a:r>
          </a:p>
        </p:txBody>
      </p:sp>
      <p:pic>
        <p:nvPicPr>
          <p:cNvPr id="35"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5723827" y="4970555"/>
            <a:ext cx="788946" cy="11940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11"/>
          <p:cNvSpPr txBox="1">
            <a:spLocks noChangeArrowheads="1"/>
          </p:cNvSpPr>
          <p:nvPr/>
        </p:nvSpPr>
        <p:spPr bwMode="auto">
          <a:xfrm>
            <a:off x="5367958" y="6105573"/>
            <a:ext cx="15082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Sistema externo</a:t>
            </a:r>
          </a:p>
        </p:txBody>
      </p:sp>
    </p:spTree>
    <p:extLst>
      <p:ext uri="{BB962C8B-B14F-4D97-AF65-F5344CB8AC3E}">
        <p14:creationId xmlns:p14="http://schemas.microsoft.com/office/powerpoint/2010/main" val="2005285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Atores</a:t>
            </a:r>
            <a:endParaRPr lang="pt-BR" dirty="0"/>
          </a:p>
        </p:txBody>
      </p:sp>
      <p:sp>
        <p:nvSpPr>
          <p:cNvPr id="3" name="Espaço Reservado para Conteúdo 2"/>
          <p:cNvSpPr>
            <a:spLocks noGrp="1"/>
          </p:cNvSpPr>
          <p:nvPr>
            <p:ph idx="1"/>
          </p:nvPr>
        </p:nvSpPr>
        <p:spPr/>
        <p:txBody>
          <a:bodyPr numCol="2">
            <a:normAutofit/>
          </a:bodyPr>
          <a:lstStyle/>
          <a:p>
            <a:pPr>
              <a:lnSpc>
                <a:spcPct val="95000"/>
              </a:lnSpc>
              <a:tabLst>
                <a:tab pos="0" algn="l"/>
              </a:tabLst>
            </a:pPr>
            <a:r>
              <a:rPr lang="pt-BR" altLang="pt-BR" dirty="0"/>
              <a:t>Categorias</a:t>
            </a:r>
          </a:p>
          <a:p>
            <a:pPr lvl="1">
              <a:tabLst>
                <a:tab pos="0" algn="l"/>
              </a:tabLst>
            </a:pPr>
            <a:r>
              <a:rPr lang="pt-BR" altLang="pt-BR" dirty="0"/>
              <a:t>Pessoas</a:t>
            </a:r>
          </a:p>
          <a:p>
            <a:pPr lvl="2">
              <a:lnSpc>
                <a:spcPct val="95000"/>
              </a:lnSpc>
              <a:tabLst>
                <a:tab pos="0" algn="l"/>
              </a:tabLst>
            </a:pPr>
            <a:r>
              <a:rPr lang="pt-BR" altLang="pt-BR" i="0" dirty="0"/>
              <a:t>Empregado, Cliente, gerente</a:t>
            </a:r>
          </a:p>
          <a:p>
            <a:pPr lvl="1">
              <a:tabLst>
                <a:tab pos="0" algn="l"/>
              </a:tabLst>
            </a:pPr>
            <a:endParaRPr lang="pt-BR" altLang="pt-BR" dirty="0"/>
          </a:p>
          <a:p>
            <a:pPr lvl="1">
              <a:tabLst>
                <a:tab pos="0" algn="l"/>
              </a:tabLst>
            </a:pPr>
            <a:r>
              <a:rPr lang="pt-BR" altLang="pt-BR" dirty="0"/>
              <a:t>Organizações</a:t>
            </a:r>
          </a:p>
          <a:p>
            <a:pPr lvl="2">
              <a:lnSpc>
                <a:spcPct val="95000"/>
              </a:lnSpc>
              <a:tabLst>
                <a:tab pos="0" algn="l"/>
              </a:tabLst>
            </a:pPr>
            <a:r>
              <a:rPr lang="pt-BR" altLang="pt-BR" i="0" dirty="0"/>
              <a:t>Empresa Fornecedora, agência de Impostos, Administradora de Cartões</a:t>
            </a:r>
          </a:p>
          <a:p>
            <a:pPr lvl="1">
              <a:tabLst>
                <a:tab pos="0" algn="l"/>
              </a:tabLst>
            </a:pPr>
            <a:endParaRPr lang="pt-BR" altLang="pt-BR" dirty="0"/>
          </a:p>
          <a:p>
            <a:pPr lvl="1">
              <a:tabLst>
                <a:tab pos="0" algn="l"/>
              </a:tabLst>
            </a:pPr>
            <a:endParaRPr lang="pt-BR" altLang="pt-BR" dirty="0"/>
          </a:p>
          <a:p>
            <a:pPr lvl="1">
              <a:tabLst>
                <a:tab pos="0" algn="l"/>
              </a:tabLst>
            </a:pPr>
            <a:endParaRPr lang="pt-BR" altLang="pt-BR" dirty="0"/>
          </a:p>
          <a:p>
            <a:pPr lvl="1">
              <a:tabLst>
                <a:tab pos="0" algn="l"/>
              </a:tabLst>
            </a:pPr>
            <a:endParaRPr lang="pt-BR" altLang="pt-BR" dirty="0"/>
          </a:p>
          <a:p>
            <a:pPr lvl="1">
              <a:tabLst>
                <a:tab pos="0" algn="l"/>
              </a:tabLst>
            </a:pPr>
            <a:r>
              <a:rPr lang="pt-BR" altLang="pt-BR" dirty="0"/>
              <a:t>Outros sistemas</a:t>
            </a:r>
          </a:p>
          <a:p>
            <a:pPr lvl="2">
              <a:lnSpc>
                <a:spcPct val="95000"/>
              </a:lnSpc>
              <a:tabLst>
                <a:tab pos="0" algn="l"/>
              </a:tabLst>
            </a:pPr>
            <a:r>
              <a:rPr lang="pt-BR" altLang="pt-BR" i="0" dirty="0"/>
              <a:t>Sistema de cobrança, Sistema de Estoque de Produtos</a:t>
            </a:r>
          </a:p>
          <a:p>
            <a:pPr lvl="1">
              <a:tabLst>
                <a:tab pos="0" algn="l"/>
              </a:tabLst>
            </a:pPr>
            <a:endParaRPr lang="pt-BR" altLang="pt-BR" dirty="0"/>
          </a:p>
          <a:p>
            <a:pPr lvl="1">
              <a:tabLst>
                <a:tab pos="0" algn="l"/>
              </a:tabLst>
            </a:pPr>
            <a:r>
              <a:rPr lang="pt-BR" altLang="pt-BR" dirty="0"/>
              <a:t>Equipamentos</a:t>
            </a:r>
          </a:p>
          <a:p>
            <a:pPr lvl="2">
              <a:lnSpc>
                <a:spcPct val="95000"/>
              </a:lnSpc>
              <a:tabLst>
                <a:tab pos="0" algn="l"/>
              </a:tabLst>
            </a:pPr>
            <a:r>
              <a:rPr lang="pt-BR" altLang="pt-BR" i="0" dirty="0"/>
              <a:t>Leitora de código de barras, sensor</a:t>
            </a:r>
          </a:p>
          <a:p>
            <a:pPr lvl="1">
              <a:tabLst>
                <a:tab pos="0" algn="l"/>
              </a:tabLst>
            </a:pPr>
            <a:endParaRPr lang="pt-BR" altLang="pt-BR" dirty="0"/>
          </a:p>
          <a:p>
            <a:pPr lvl="1">
              <a:tabLst>
                <a:tab pos="0" algn="l"/>
              </a:tabLst>
            </a:pPr>
            <a:r>
              <a:rPr lang="pt-BR" altLang="pt-BR" dirty="0"/>
              <a:t>Temporais</a:t>
            </a:r>
          </a:p>
          <a:p>
            <a:pPr lvl="2">
              <a:lnSpc>
                <a:spcPct val="95000"/>
              </a:lnSpc>
              <a:tabLst>
                <a:tab pos="0" algn="l"/>
              </a:tabLst>
            </a:pPr>
            <a:r>
              <a:rPr lang="pt-BR" altLang="en-US" i="0" dirty="0"/>
              <a:t>“</a:t>
            </a:r>
            <a:r>
              <a:rPr lang="pt-BR" altLang="pt-BR" i="0" dirty="0"/>
              <a:t>Tempo</a:t>
            </a:r>
            <a:r>
              <a:rPr lang="pt-BR" altLang="en-US" i="0" dirty="0"/>
              <a:t>”</a:t>
            </a:r>
            <a:endParaRPr lang="pt-BR" altLang="pt-BR" i="0"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23</a:t>
            </a:fld>
            <a:endParaRPr lang="pt-BR"/>
          </a:p>
        </p:txBody>
      </p:sp>
    </p:spTree>
    <p:extLst>
      <p:ext uri="{BB962C8B-B14F-4D97-AF65-F5344CB8AC3E}">
        <p14:creationId xmlns:p14="http://schemas.microsoft.com/office/powerpoint/2010/main" val="53197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Entre casos de uso</a:t>
            </a:r>
          </a:p>
          <a:p>
            <a:pPr>
              <a:lnSpc>
                <a:spcPct val="95000"/>
              </a:lnSpc>
              <a:tabLst>
                <a:tab pos="0" algn="l"/>
              </a:tabLst>
            </a:pPr>
            <a:endParaRPr lang="pt-BR" altLang="pt-BR" dirty="0"/>
          </a:p>
          <a:p>
            <a:pPr>
              <a:lnSpc>
                <a:spcPct val="95000"/>
              </a:lnSpc>
              <a:tabLst>
                <a:tab pos="0" algn="l"/>
              </a:tabLst>
            </a:pPr>
            <a:endParaRPr lang="pt-BR" altLang="pt-BR" dirty="0"/>
          </a:p>
          <a:p>
            <a:pPr>
              <a:lnSpc>
                <a:spcPct val="95000"/>
              </a:lnSpc>
              <a:tabLst>
                <a:tab pos="0" algn="l"/>
              </a:tabLst>
            </a:pPr>
            <a:r>
              <a:rPr lang="pt-BR" altLang="pt-BR" dirty="0"/>
              <a:t>Entre atores</a:t>
            </a:r>
          </a:p>
          <a:p>
            <a:pPr>
              <a:lnSpc>
                <a:spcPct val="95000"/>
              </a:lnSpc>
              <a:tabLst>
                <a:tab pos="0" algn="l"/>
              </a:tabLst>
            </a:pPr>
            <a:endParaRPr lang="pt-BR" altLang="pt-BR" dirty="0"/>
          </a:p>
          <a:p>
            <a:pPr>
              <a:lnSpc>
                <a:spcPct val="95000"/>
              </a:lnSpc>
              <a:tabLst>
                <a:tab pos="0" algn="l"/>
              </a:tabLst>
            </a:pPr>
            <a:endParaRPr lang="pt-BR" altLang="pt-BR" dirty="0"/>
          </a:p>
          <a:p>
            <a:pPr>
              <a:lnSpc>
                <a:spcPct val="95000"/>
              </a:lnSpc>
              <a:tabLst>
                <a:tab pos="0" algn="l"/>
              </a:tabLst>
            </a:pPr>
            <a:r>
              <a:rPr lang="pt-BR" altLang="pt-BR" dirty="0"/>
              <a:t>Entre um ator e um caso de uso</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24</a:t>
            </a:fld>
            <a:endParaRPr lang="pt-BR"/>
          </a:p>
        </p:txBody>
      </p:sp>
      <p:sp>
        <p:nvSpPr>
          <p:cNvPr id="12" name="Oval 4"/>
          <p:cNvSpPr>
            <a:spLocks noChangeArrowheads="1"/>
          </p:cNvSpPr>
          <p:nvPr/>
        </p:nvSpPr>
        <p:spPr bwMode="auto">
          <a:xfrm>
            <a:off x="2195736" y="2525711"/>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endParaRPr kumimoji="1" lang="pt-BR" altLang="pt-BR" sz="1846">
              <a:solidFill>
                <a:srgbClr val="000000"/>
              </a:solidFill>
            </a:endParaRPr>
          </a:p>
        </p:txBody>
      </p:sp>
      <p:sp>
        <p:nvSpPr>
          <p:cNvPr id="13" name="Oval 5"/>
          <p:cNvSpPr>
            <a:spLocks noChangeArrowheads="1"/>
          </p:cNvSpPr>
          <p:nvPr/>
        </p:nvSpPr>
        <p:spPr bwMode="auto">
          <a:xfrm>
            <a:off x="5410789" y="2499002"/>
            <a:ext cx="1676400" cy="704850"/>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endParaRPr kumimoji="1" lang="pt-BR" altLang="pt-BR" sz="1846">
              <a:solidFill>
                <a:srgbClr val="000000"/>
              </a:solidFill>
            </a:endParaRPr>
          </a:p>
        </p:txBody>
      </p:sp>
      <p:cxnSp>
        <p:nvCxnSpPr>
          <p:cNvPr id="14" name="AutoShape 7"/>
          <p:cNvCxnSpPr>
            <a:cxnSpLocks noChangeShapeType="1"/>
            <a:stCxn id="13" idx="2"/>
            <a:endCxn id="12" idx="6"/>
          </p:cNvCxnSpPr>
          <p:nvPr/>
        </p:nvCxnSpPr>
        <p:spPr bwMode="auto">
          <a:xfrm flipH="1">
            <a:off x="3873601" y="2851427"/>
            <a:ext cx="1537188" cy="1791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 name="Agrupar 6"/>
          <p:cNvGrpSpPr/>
          <p:nvPr/>
        </p:nvGrpSpPr>
        <p:grpSpPr>
          <a:xfrm>
            <a:off x="3851921" y="4315757"/>
            <a:ext cx="1535826" cy="193363"/>
            <a:chOff x="3851921" y="4315757"/>
            <a:chExt cx="1535826" cy="193363"/>
          </a:xfrm>
        </p:grpSpPr>
        <p:sp>
          <p:nvSpPr>
            <p:cNvPr id="15"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16"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pic>
        <p:nvPicPr>
          <p:cNvPr id="17"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3166574" y="4033385"/>
            <a:ext cx="541330" cy="819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5470830" y="4049850"/>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4"/>
          <p:cNvSpPr>
            <a:spLocks noChangeArrowheads="1"/>
          </p:cNvSpPr>
          <p:nvPr/>
        </p:nvSpPr>
        <p:spPr bwMode="auto">
          <a:xfrm>
            <a:off x="2631684" y="567970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endParaRPr kumimoji="1" lang="pt-BR" altLang="pt-BR" sz="1846">
              <a:solidFill>
                <a:srgbClr val="000000"/>
              </a:solidFill>
            </a:endParaRPr>
          </a:p>
        </p:txBody>
      </p:sp>
      <p:cxnSp>
        <p:nvCxnSpPr>
          <p:cNvPr id="20" name="AutoShape 7"/>
          <p:cNvCxnSpPr>
            <a:cxnSpLocks noChangeShapeType="1"/>
            <a:endCxn id="19" idx="6"/>
          </p:cNvCxnSpPr>
          <p:nvPr/>
        </p:nvCxnSpPr>
        <p:spPr bwMode="auto">
          <a:xfrm flipH="1">
            <a:off x="4309549" y="6021238"/>
            <a:ext cx="1521908" cy="2101"/>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pic>
        <p:nvPicPr>
          <p:cNvPr id="21"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5902878" y="5562018"/>
            <a:ext cx="541330" cy="819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77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Tipos</a:t>
            </a:r>
          </a:p>
          <a:p>
            <a:pPr lvl="1">
              <a:tabLst>
                <a:tab pos="0" algn="l"/>
              </a:tabLst>
            </a:pPr>
            <a:r>
              <a:rPr lang="pt-BR" altLang="pt-BR" dirty="0"/>
              <a:t>Comunicação</a:t>
            </a:r>
          </a:p>
          <a:p>
            <a:pPr lvl="1">
              <a:tabLst>
                <a:tab pos="0" algn="l"/>
              </a:tabLst>
            </a:pPr>
            <a:r>
              <a:rPr lang="pt-BR" altLang="pt-BR" dirty="0"/>
              <a:t>Inclusão</a:t>
            </a:r>
          </a:p>
          <a:p>
            <a:pPr lvl="1">
              <a:tabLst>
                <a:tab pos="0" algn="l"/>
              </a:tabLst>
            </a:pPr>
            <a:r>
              <a:rPr lang="pt-BR" altLang="pt-BR" dirty="0"/>
              <a:t>Extensão</a:t>
            </a:r>
          </a:p>
          <a:p>
            <a:pPr lvl="1">
              <a:tabLst>
                <a:tab pos="0" algn="l"/>
              </a:tabLst>
            </a:pPr>
            <a:r>
              <a:rPr lang="pt-BR" altLang="pt-BR" dirty="0"/>
              <a:t>Generalização</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25</a:t>
            </a:fld>
            <a:endParaRPr lang="pt-BR"/>
          </a:p>
        </p:txBody>
      </p:sp>
    </p:spTree>
    <p:extLst>
      <p:ext uri="{BB962C8B-B14F-4D97-AF65-F5344CB8AC3E}">
        <p14:creationId xmlns:p14="http://schemas.microsoft.com/office/powerpoint/2010/main" val="171305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Comunicação</a:t>
            </a:r>
          </a:p>
          <a:p>
            <a:pPr lvl="1">
              <a:tabLst>
                <a:tab pos="0" algn="l"/>
              </a:tabLst>
            </a:pPr>
            <a:r>
              <a:rPr lang="pt-BR" altLang="pt-BR" dirty="0"/>
              <a:t>Associação entre atores e casos de uso</a:t>
            </a:r>
          </a:p>
          <a:p>
            <a:pPr lvl="2">
              <a:lnSpc>
                <a:spcPct val="95000"/>
              </a:lnSpc>
              <a:tabLst>
                <a:tab pos="0" algn="l"/>
              </a:tabLst>
            </a:pPr>
            <a:r>
              <a:rPr lang="pt-BR" altLang="pt-BR" i="0" dirty="0"/>
              <a:t>Troca de informações</a:t>
            </a:r>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26</a:t>
            </a:fld>
            <a:endParaRPr lang="pt-BR"/>
          </a:p>
        </p:txBody>
      </p:sp>
      <p:sp>
        <p:nvSpPr>
          <p:cNvPr id="6" name="Oval 4"/>
          <p:cNvSpPr>
            <a:spLocks noChangeArrowheads="1"/>
          </p:cNvSpPr>
          <p:nvPr/>
        </p:nvSpPr>
        <p:spPr bwMode="auto">
          <a:xfrm>
            <a:off x="4863328" y="424705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jantar</a:t>
            </a:r>
          </a:p>
        </p:txBody>
      </p:sp>
      <p:cxnSp>
        <p:nvCxnSpPr>
          <p:cNvPr id="7" name="AutoShape 7"/>
          <p:cNvCxnSpPr>
            <a:cxnSpLocks noChangeShapeType="1"/>
            <a:stCxn id="8" idx="3"/>
            <a:endCxn id="6" idx="2"/>
          </p:cNvCxnSpPr>
          <p:nvPr/>
        </p:nvCxnSpPr>
        <p:spPr bwMode="auto">
          <a:xfrm>
            <a:off x="3470616" y="4272775"/>
            <a:ext cx="1392712" cy="317914"/>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pic>
        <p:nvPicPr>
          <p:cNvPr id="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929286" y="3863120"/>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2784709" y="4646180"/>
            <a:ext cx="830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Garçom</a:t>
            </a:r>
          </a:p>
        </p:txBody>
      </p:sp>
    </p:spTree>
    <p:extLst>
      <p:ext uri="{BB962C8B-B14F-4D97-AF65-F5344CB8AC3E}">
        <p14:creationId xmlns:p14="http://schemas.microsoft.com/office/powerpoint/2010/main" val="2205307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Inclusão</a:t>
            </a:r>
          </a:p>
          <a:p>
            <a:pPr lvl="1">
              <a:tabLst>
                <a:tab pos="0" algn="l"/>
              </a:tabLst>
            </a:pPr>
            <a:r>
              <a:rPr lang="pt-BR" altLang="pt-BR" dirty="0"/>
              <a:t>Entre casos de uso</a:t>
            </a:r>
          </a:p>
          <a:p>
            <a:pPr lvl="1">
              <a:tabLst>
                <a:tab pos="0" algn="l"/>
              </a:tabLst>
            </a:pPr>
            <a:r>
              <a:rPr lang="pt-BR" altLang="pt-BR" dirty="0"/>
              <a:t>É um mecanismo para permitir reuso</a:t>
            </a:r>
          </a:p>
          <a:p>
            <a:pPr lvl="1">
              <a:tabLst>
                <a:tab pos="0" algn="l"/>
              </a:tabLst>
            </a:pPr>
            <a:r>
              <a:rPr lang="pt-BR" altLang="pt-BR" dirty="0"/>
              <a:t>Usado para descrever comportamento comum entre dois ou mais casos de uso evitando redundâncias</a:t>
            </a:r>
          </a:p>
          <a:p>
            <a:pPr lvl="2">
              <a:lnSpc>
                <a:spcPct val="95000"/>
              </a:lnSpc>
              <a:tabLst>
                <a:tab pos="0" algn="l"/>
              </a:tabLst>
            </a:pPr>
            <a:endParaRPr lang="pt-BR" altLang="pt-BR" i="0" dirty="0"/>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27</a:t>
            </a:fld>
            <a:endParaRPr lang="pt-BR"/>
          </a:p>
        </p:txBody>
      </p:sp>
      <p:sp>
        <p:nvSpPr>
          <p:cNvPr id="6" name="Oval 4"/>
          <p:cNvSpPr>
            <a:spLocks noChangeArrowheads="1"/>
          </p:cNvSpPr>
          <p:nvPr/>
        </p:nvSpPr>
        <p:spPr bwMode="auto">
          <a:xfrm>
            <a:off x="3482267" y="5192853"/>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jantar</a:t>
            </a:r>
          </a:p>
        </p:txBody>
      </p:sp>
      <p:cxnSp>
        <p:nvCxnSpPr>
          <p:cNvPr id="7" name="AutoShape 7"/>
          <p:cNvCxnSpPr>
            <a:cxnSpLocks noChangeShapeType="1"/>
            <a:stCxn id="8" idx="3"/>
            <a:endCxn id="6" idx="2"/>
          </p:cNvCxnSpPr>
          <p:nvPr/>
        </p:nvCxnSpPr>
        <p:spPr bwMode="auto">
          <a:xfrm>
            <a:off x="2089555" y="5002548"/>
            <a:ext cx="1392712" cy="533938"/>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pic>
        <p:nvPicPr>
          <p:cNvPr id="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1548225" y="4592893"/>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1403648" y="5375953"/>
            <a:ext cx="830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Garçom</a:t>
            </a:r>
          </a:p>
        </p:txBody>
      </p:sp>
      <p:sp>
        <p:nvSpPr>
          <p:cNvPr id="10" name="Oval 4"/>
          <p:cNvSpPr>
            <a:spLocks noChangeArrowheads="1"/>
          </p:cNvSpPr>
          <p:nvPr/>
        </p:nvSpPr>
        <p:spPr bwMode="auto">
          <a:xfrm>
            <a:off x="3500475" y="4221088"/>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almoço</a:t>
            </a:r>
          </a:p>
        </p:txBody>
      </p:sp>
      <p:cxnSp>
        <p:nvCxnSpPr>
          <p:cNvPr id="11" name="AutoShape 7"/>
          <p:cNvCxnSpPr>
            <a:cxnSpLocks noChangeShapeType="1"/>
            <a:stCxn id="8" idx="3"/>
            <a:endCxn id="10" idx="2"/>
          </p:cNvCxnSpPr>
          <p:nvPr/>
        </p:nvCxnSpPr>
        <p:spPr bwMode="auto">
          <a:xfrm flipV="1">
            <a:off x="2089555" y="4564721"/>
            <a:ext cx="1410920" cy="437827"/>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 name="Oval 4"/>
          <p:cNvSpPr>
            <a:spLocks noChangeArrowheads="1"/>
          </p:cNvSpPr>
          <p:nvPr/>
        </p:nvSpPr>
        <p:spPr bwMode="auto">
          <a:xfrm>
            <a:off x="6408267" y="4715069"/>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Pagar conta</a:t>
            </a:r>
          </a:p>
        </p:txBody>
      </p:sp>
      <p:cxnSp>
        <p:nvCxnSpPr>
          <p:cNvPr id="15" name="AutoShape 7"/>
          <p:cNvCxnSpPr>
            <a:cxnSpLocks noChangeShapeType="1"/>
            <a:stCxn id="10" idx="6"/>
            <a:endCxn id="14" idx="2"/>
          </p:cNvCxnSpPr>
          <p:nvPr/>
        </p:nvCxnSpPr>
        <p:spPr bwMode="auto">
          <a:xfrm>
            <a:off x="5178340" y="4564721"/>
            <a:ext cx="1229927" cy="493981"/>
          </a:xfrm>
          <a:prstGeom prst="straightConnector1">
            <a:avLst/>
          </a:prstGeom>
          <a:noFill/>
          <a:ln w="9525">
            <a:solidFill>
              <a:schemeClr val="tx1"/>
            </a:solidFill>
            <a:prstDash val="dash"/>
            <a:round/>
            <a:headEnd type="none" w="med" len="med"/>
            <a:tailEnd type="arrow" w="med" len="med"/>
          </a:ln>
          <a:extLst>
            <a:ext uri="{909E8E84-426E-40DD-AFC4-6F175D3DCCD1}">
              <a14:hiddenFill xmlns:a14="http://schemas.microsoft.com/office/drawing/2010/main">
                <a:noFill/>
              </a14:hiddenFill>
            </a:ext>
          </a:extLst>
        </p:spPr>
      </p:cxnSp>
      <p:cxnSp>
        <p:nvCxnSpPr>
          <p:cNvPr id="18" name="AutoShape 7"/>
          <p:cNvCxnSpPr>
            <a:cxnSpLocks noChangeShapeType="1"/>
            <a:stCxn id="6" idx="6"/>
            <a:endCxn id="14" idx="2"/>
          </p:cNvCxnSpPr>
          <p:nvPr/>
        </p:nvCxnSpPr>
        <p:spPr bwMode="auto">
          <a:xfrm flipV="1">
            <a:off x="5160132" y="5058702"/>
            <a:ext cx="1248135" cy="477784"/>
          </a:xfrm>
          <a:prstGeom prst="straightConnector1">
            <a:avLst/>
          </a:prstGeom>
          <a:noFill/>
          <a:ln w="9525">
            <a:solidFill>
              <a:schemeClr val="tx1"/>
            </a:solidFill>
            <a:prstDash val="dash"/>
            <a:round/>
            <a:headEnd type="none" w="med" len="med"/>
            <a:tailEnd type="arrow" w="med" len="med"/>
          </a:ln>
          <a:extLst>
            <a:ext uri="{909E8E84-426E-40DD-AFC4-6F175D3DCCD1}">
              <a14:hiddenFill xmlns:a14="http://schemas.microsoft.com/office/drawing/2010/main">
                <a:noFill/>
              </a14:hiddenFill>
            </a:ext>
          </a:extLst>
        </p:spPr>
      </p:cxnSp>
      <p:sp>
        <p:nvSpPr>
          <p:cNvPr id="22" name="Text Box 11"/>
          <p:cNvSpPr txBox="1">
            <a:spLocks noChangeArrowheads="1"/>
          </p:cNvSpPr>
          <p:nvPr/>
        </p:nvSpPr>
        <p:spPr bwMode="auto">
          <a:xfrm>
            <a:off x="5391700" y="4423616"/>
            <a:ext cx="1239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&lt;&lt;include&gt;&gt;</a:t>
            </a:r>
          </a:p>
        </p:txBody>
      </p:sp>
      <p:sp>
        <p:nvSpPr>
          <p:cNvPr id="23" name="Text Box 11"/>
          <p:cNvSpPr txBox="1">
            <a:spLocks noChangeArrowheads="1"/>
          </p:cNvSpPr>
          <p:nvPr/>
        </p:nvSpPr>
        <p:spPr bwMode="auto">
          <a:xfrm>
            <a:off x="5387136" y="5352498"/>
            <a:ext cx="12394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&lt;&lt;include&gt;&gt;</a:t>
            </a:r>
          </a:p>
        </p:txBody>
      </p:sp>
    </p:spTree>
    <p:extLst>
      <p:ext uri="{BB962C8B-B14F-4D97-AF65-F5344CB8AC3E}">
        <p14:creationId xmlns:p14="http://schemas.microsoft.com/office/powerpoint/2010/main" val="23504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Extensão</a:t>
            </a:r>
          </a:p>
          <a:p>
            <a:pPr lvl="1">
              <a:tabLst>
                <a:tab pos="0" algn="l"/>
              </a:tabLst>
            </a:pPr>
            <a:r>
              <a:rPr lang="pt-BR" altLang="pt-BR" dirty="0"/>
              <a:t>É usada para expressar comportamento opcional</a:t>
            </a:r>
          </a:p>
          <a:p>
            <a:pPr lvl="1">
              <a:tabLst>
                <a:tab pos="0" algn="l"/>
              </a:tabLst>
            </a:pPr>
            <a:r>
              <a:rPr lang="pt-BR" altLang="pt-BR" dirty="0"/>
              <a:t>Caso de uso estendido é descrição completa de uma sequência de interações</a:t>
            </a:r>
          </a:p>
          <a:p>
            <a:pPr lvl="2">
              <a:lnSpc>
                <a:spcPct val="95000"/>
              </a:lnSpc>
              <a:tabLst>
                <a:tab pos="0" algn="l"/>
              </a:tabLst>
            </a:pPr>
            <a:r>
              <a:rPr lang="pt-BR" altLang="pt-BR" i="0" dirty="0"/>
              <a:t>Estendido não sabe que o extensor existe</a:t>
            </a:r>
          </a:p>
          <a:p>
            <a:pPr lvl="1">
              <a:tabLst>
                <a:tab pos="0" algn="l"/>
              </a:tabLst>
            </a:pPr>
            <a:endParaRPr lang="pt-BR" altLang="pt-BR" i="0" dirty="0"/>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28</a:t>
            </a:fld>
            <a:endParaRPr lang="pt-BR"/>
          </a:p>
        </p:txBody>
      </p:sp>
      <p:sp>
        <p:nvSpPr>
          <p:cNvPr id="6" name="Oval 4"/>
          <p:cNvSpPr>
            <a:spLocks noChangeArrowheads="1"/>
          </p:cNvSpPr>
          <p:nvPr/>
        </p:nvSpPr>
        <p:spPr bwMode="auto">
          <a:xfrm>
            <a:off x="2353573" y="5521774"/>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entrada</a:t>
            </a:r>
          </a:p>
        </p:txBody>
      </p:sp>
      <p:pic>
        <p:nvPicPr>
          <p:cNvPr id="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067807" y="386104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1923230" y="4644108"/>
            <a:ext cx="830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Garçom</a:t>
            </a:r>
          </a:p>
        </p:txBody>
      </p:sp>
      <p:sp>
        <p:nvSpPr>
          <p:cNvPr id="10" name="Oval 4"/>
          <p:cNvSpPr>
            <a:spLocks noChangeArrowheads="1"/>
          </p:cNvSpPr>
          <p:nvPr/>
        </p:nvSpPr>
        <p:spPr bwMode="auto">
          <a:xfrm>
            <a:off x="3732025" y="4221088"/>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jantar</a:t>
            </a:r>
          </a:p>
        </p:txBody>
      </p:sp>
      <p:cxnSp>
        <p:nvCxnSpPr>
          <p:cNvPr id="11" name="AutoShape 7"/>
          <p:cNvCxnSpPr>
            <a:cxnSpLocks noChangeShapeType="1"/>
            <a:stCxn id="8" idx="3"/>
            <a:endCxn id="10" idx="2"/>
          </p:cNvCxnSpPr>
          <p:nvPr/>
        </p:nvCxnSpPr>
        <p:spPr bwMode="auto">
          <a:xfrm>
            <a:off x="2609137" y="4270703"/>
            <a:ext cx="1122888" cy="294018"/>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 name="Oval 4"/>
          <p:cNvSpPr>
            <a:spLocks noChangeArrowheads="1"/>
          </p:cNvSpPr>
          <p:nvPr/>
        </p:nvSpPr>
        <p:spPr bwMode="auto">
          <a:xfrm>
            <a:off x="5054375" y="5521774"/>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Servir sobremesa</a:t>
            </a:r>
          </a:p>
        </p:txBody>
      </p:sp>
      <p:cxnSp>
        <p:nvCxnSpPr>
          <p:cNvPr id="15" name="AutoShape 7"/>
          <p:cNvCxnSpPr>
            <a:cxnSpLocks noChangeShapeType="1"/>
            <a:stCxn id="10" idx="4"/>
            <a:endCxn id="14" idx="0"/>
          </p:cNvCxnSpPr>
          <p:nvPr/>
        </p:nvCxnSpPr>
        <p:spPr bwMode="auto">
          <a:xfrm>
            <a:off x="4570958" y="4908353"/>
            <a:ext cx="1322350" cy="613421"/>
          </a:xfrm>
          <a:prstGeom prst="straightConnector1">
            <a:avLst/>
          </a:prstGeom>
          <a:noFill/>
          <a:ln w="9525">
            <a:solidFill>
              <a:schemeClr val="tx1"/>
            </a:solidFill>
            <a:prstDash val="dash"/>
            <a:round/>
            <a:headEnd type="arrow" w="med" len="med"/>
            <a:tailEnd type="none" w="med" len="med"/>
          </a:ln>
          <a:extLst>
            <a:ext uri="{909E8E84-426E-40DD-AFC4-6F175D3DCCD1}">
              <a14:hiddenFill xmlns:a14="http://schemas.microsoft.com/office/drawing/2010/main">
                <a:noFill/>
              </a14:hiddenFill>
            </a:ext>
          </a:extLst>
        </p:spPr>
      </p:cxnSp>
      <p:cxnSp>
        <p:nvCxnSpPr>
          <p:cNvPr id="18" name="AutoShape 7"/>
          <p:cNvCxnSpPr>
            <a:cxnSpLocks noChangeShapeType="1"/>
            <a:stCxn id="10" idx="4"/>
            <a:endCxn id="6" idx="0"/>
          </p:cNvCxnSpPr>
          <p:nvPr/>
        </p:nvCxnSpPr>
        <p:spPr bwMode="auto">
          <a:xfrm flipH="1">
            <a:off x="3192506" y="4908353"/>
            <a:ext cx="1378452" cy="613421"/>
          </a:xfrm>
          <a:prstGeom prst="straightConnector1">
            <a:avLst/>
          </a:prstGeom>
          <a:noFill/>
          <a:ln w="9525">
            <a:solidFill>
              <a:schemeClr val="tx1"/>
            </a:solidFill>
            <a:prstDash val="dash"/>
            <a:round/>
            <a:headEnd type="arrow" w="med" len="med"/>
            <a:tailEnd type="none" w="med" len="med"/>
          </a:ln>
          <a:extLst>
            <a:ext uri="{909E8E84-426E-40DD-AFC4-6F175D3DCCD1}">
              <a14:hiddenFill xmlns:a14="http://schemas.microsoft.com/office/drawing/2010/main">
                <a:noFill/>
              </a14:hiddenFill>
            </a:ext>
          </a:extLst>
        </p:spPr>
      </p:cxnSp>
      <p:sp>
        <p:nvSpPr>
          <p:cNvPr id="22" name="Text Box 11"/>
          <p:cNvSpPr txBox="1">
            <a:spLocks noChangeArrowheads="1"/>
          </p:cNvSpPr>
          <p:nvPr/>
        </p:nvSpPr>
        <p:spPr bwMode="auto">
          <a:xfrm>
            <a:off x="5127014" y="4963844"/>
            <a:ext cx="1161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&lt;&lt;</a:t>
            </a:r>
            <a:r>
              <a:rPr kumimoji="1" lang="pt-BR" altLang="pt-BR" sz="1600" dirty="0" err="1">
                <a:solidFill>
                  <a:srgbClr val="000000"/>
                </a:solidFill>
                <a:latin typeface="+mj-lt"/>
              </a:rPr>
              <a:t>extend</a:t>
            </a:r>
            <a:r>
              <a:rPr kumimoji="1" lang="pt-BR" altLang="pt-BR" sz="1600" dirty="0">
                <a:solidFill>
                  <a:srgbClr val="000000"/>
                </a:solidFill>
                <a:latin typeface="+mj-lt"/>
              </a:rPr>
              <a:t>&gt;&gt;</a:t>
            </a:r>
          </a:p>
        </p:txBody>
      </p:sp>
      <p:sp>
        <p:nvSpPr>
          <p:cNvPr id="23" name="Text Box 11"/>
          <p:cNvSpPr txBox="1">
            <a:spLocks noChangeArrowheads="1"/>
          </p:cNvSpPr>
          <p:nvPr/>
        </p:nvSpPr>
        <p:spPr bwMode="auto">
          <a:xfrm>
            <a:off x="2715318" y="4967745"/>
            <a:ext cx="11617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&lt;&lt;</a:t>
            </a:r>
            <a:r>
              <a:rPr kumimoji="1" lang="pt-BR" altLang="pt-BR" sz="1600" dirty="0" err="1">
                <a:solidFill>
                  <a:srgbClr val="000000"/>
                </a:solidFill>
                <a:latin typeface="+mj-lt"/>
              </a:rPr>
              <a:t>extend</a:t>
            </a:r>
            <a:r>
              <a:rPr kumimoji="1" lang="pt-BR" altLang="pt-BR" sz="1600" dirty="0">
                <a:solidFill>
                  <a:srgbClr val="000000"/>
                </a:solidFill>
                <a:latin typeface="+mj-lt"/>
              </a:rPr>
              <a:t>&gt;&gt;</a:t>
            </a:r>
          </a:p>
        </p:txBody>
      </p:sp>
    </p:spTree>
    <p:extLst>
      <p:ext uri="{BB962C8B-B14F-4D97-AF65-F5344CB8AC3E}">
        <p14:creationId xmlns:p14="http://schemas.microsoft.com/office/powerpoint/2010/main" val="2234241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Generalização</a:t>
            </a:r>
          </a:p>
          <a:p>
            <a:pPr lvl="1">
              <a:tabLst>
                <a:tab pos="0" algn="l"/>
              </a:tabLst>
            </a:pPr>
            <a:r>
              <a:rPr lang="pt-BR" altLang="pt-BR" dirty="0"/>
              <a:t>Entre casos de uso ou entre atores</a:t>
            </a:r>
          </a:p>
          <a:p>
            <a:pPr lvl="1">
              <a:tabLst>
                <a:tab pos="0" algn="l"/>
              </a:tabLst>
            </a:pPr>
            <a:r>
              <a:rPr lang="pt-BR" altLang="pt-BR" dirty="0"/>
              <a:t>Herdeiro </a:t>
            </a:r>
            <a:r>
              <a:rPr lang="pt-BR" altLang="en-US" dirty="0"/>
              <a:t>“</a:t>
            </a:r>
            <a:r>
              <a:rPr lang="pt-BR" altLang="pt-BR" dirty="0"/>
              <a:t>herda</a:t>
            </a:r>
            <a:r>
              <a:rPr lang="pt-BR" altLang="en-US" dirty="0"/>
              <a:t>”</a:t>
            </a:r>
            <a:r>
              <a:rPr lang="pt-BR" altLang="pt-BR" dirty="0"/>
              <a:t> características do mais genérico, e especializa o seu comportamento</a:t>
            </a:r>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29</a:t>
            </a:fld>
            <a:endParaRPr lang="pt-BR"/>
          </a:p>
        </p:txBody>
      </p:sp>
      <p:pic>
        <p:nvPicPr>
          <p:cNvPr id="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5974325" y="3717032"/>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5868144" y="4500092"/>
            <a:ext cx="757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Cliente</a:t>
            </a:r>
          </a:p>
        </p:txBody>
      </p:sp>
      <p:sp>
        <p:nvSpPr>
          <p:cNvPr id="16" name="Oval 4"/>
          <p:cNvSpPr>
            <a:spLocks noChangeArrowheads="1"/>
          </p:cNvSpPr>
          <p:nvPr/>
        </p:nvSpPr>
        <p:spPr bwMode="auto">
          <a:xfrm>
            <a:off x="1381967" y="382295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Cadastrar</a:t>
            </a:r>
          </a:p>
          <a:p>
            <a:pPr algn="ctr" defTabSz="844083" eaLnBrk="0" fontAlgn="base" hangingPunct="0">
              <a:spcBef>
                <a:spcPct val="0"/>
              </a:spcBef>
              <a:spcAft>
                <a:spcPct val="0"/>
              </a:spcAft>
            </a:pPr>
            <a:r>
              <a:rPr kumimoji="1" lang="pt-BR" altLang="pt-BR" sz="1600" dirty="0">
                <a:solidFill>
                  <a:srgbClr val="000000"/>
                </a:solidFill>
                <a:latin typeface="+mj-lt"/>
              </a:rPr>
              <a:t>funcionário</a:t>
            </a:r>
          </a:p>
        </p:txBody>
      </p:sp>
      <p:sp>
        <p:nvSpPr>
          <p:cNvPr id="17" name="Oval 4"/>
          <p:cNvSpPr>
            <a:spLocks noChangeArrowheads="1"/>
          </p:cNvSpPr>
          <p:nvPr/>
        </p:nvSpPr>
        <p:spPr bwMode="auto">
          <a:xfrm>
            <a:off x="1370778" y="5427971"/>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Cadastrar</a:t>
            </a:r>
          </a:p>
          <a:p>
            <a:pPr algn="ctr" defTabSz="844083" eaLnBrk="0" fontAlgn="base" hangingPunct="0">
              <a:spcBef>
                <a:spcPct val="0"/>
              </a:spcBef>
              <a:spcAft>
                <a:spcPct val="0"/>
              </a:spcAft>
            </a:pPr>
            <a:r>
              <a:rPr kumimoji="1" lang="pt-BR" altLang="pt-BR" sz="1600" dirty="0">
                <a:solidFill>
                  <a:srgbClr val="000000"/>
                </a:solidFill>
                <a:latin typeface="+mj-lt"/>
              </a:rPr>
              <a:t>professor</a:t>
            </a:r>
          </a:p>
        </p:txBody>
      </p:sp>
      <p:grpSp>
        <p:nvGrpSpPr>
          <p:cNvPr id="19" name="Agrupar 18"/>
          <p:cNvGrpSpPr/>
          <p:nvPr/>
        </p:nvGrpSpPr>
        <p:grpSpPr>
          <a:xfrm rot="5400000">
            <a:off x="1746388" y="4887376"/>
            <a:ext cx="900000" cy="144000"/>
            <a:chOff x="3851921" y="4315757"/>
            <a:chExt cx="1535826" cy="193363"/>
          </a:xfrm>
        </p:grpSpPr>
        <p:sp>
          <p:nvSpPr>
            <p:cNvPr id="20"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21"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grpSp>
        <p:nvGrpSpPr>
          <p:cNvPr id="24" name="Agrupar 23"/>
          <p:cNvGrpSpPr/>
          <p:nvPr/>
        </p:nvGrpSpPr>
        <p:grpSpPr>
          <a:xfrm rot="7724252">
            <a:off x="5128465" y="5032644"/>
            <a:ext cx="900000" cy="144000"/>
            <a:chOff x="3851921" y="4315757"/>
            <a:chExt cx="1535826" cy="193363"/>
          </a:xfrm>
        </p:grpSpPr>
        <p:sp>
          <p:nvSpPr>
            <p:cNvPr id="25"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26"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pic>
        <p:nvPicPr>
          <p:cNvPr id="27"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4928521" y="547573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1"/>
          <p:cNvSpPr txBox="1">
            <a:spLocks noChangeArrowheads="1"/>
          </p:cNvSpPr>
          <p:nvPr/>
        </p:nvSpPr>
        <p:spPr bwMode="auto">
          <a:xfrm>
            <a:off x="4452822" y="6258798"/>
            <a:ext cx="14873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err="1">
                <a:solidFill>
                  <a:srgbClr val="000000"/>
                </a:solidFill>
                <a:latin typeface="+mj-lt"/>
              </a:rPr>
              <a:t>ClienteporVisita</a:t>
            </a:r>
            <a:endParaRPr kumimoji="1" lang="pt-BR" altLang="pt-BR" sz="1600" dirty="0">
              <a:solidFill>
                <a:srgbClr val="000000"/>
              </a:solidFill>
              <a:latin typeface="+mj-lt"/>
            </a:endParaRPr>
          </a:p>
        </p:txBody>
      </p:sp>
      <p:grpSp>
        <p:nvGrpSpPr>
          <p:cNvPr id="29" name="Agrupar 28"/>
          <p:cNvGrpSpPr/>
          <p:nvPr/>
        </p:nvGrpSpPr>
        <p:grpSpPr>
          <a:xfrm rot="13875748" flipH="1">
            <a:off x="6433582" y="5051420"/>
            <a:ext cx="900000" cy="144000"/>
            <a:chOff x="3851921" y="4315757"/>
            <a:chExt cx="1535826" cy="193363"/>
          </a:xfrm>
        </p:grpSpPr>
        <p:sp>
          <p:nvSpPr>
            <p:cNvPr id="30"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31"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pic>
        <p:nvPicPr>
          <p:cNvPr id="32"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6992196" y="547031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1"/>
          <p:cNvSpPr txBox="1">
            <a:spLocks noChangeArrowheads="1"/>
          </p:cNvSpPr>
          <p:nvPr/>
        </p:nvSpPr>
        <p:spPr bwMode="auto">
          <a:xfrm>
            <a:off x="6614533" y="6253378"/>
            <a:ext cx="12698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err="1">
                <a:solidFill>
                  <a:srgbClr val="000000"/>
                </a:solidFill>
                <a:latin typeface="+mj-lt"/>
              </a:rPr>
              <a:t>ClienteporTel</a:t>
            </a:r>
            <a:endParaRPr kumimoji="1" lang="pt-BR" altLang="pt-BR" sz="1600" dirty="0">
              <a:solidFill>
                <a:srgbClr val="000000"/>
              </a:solidFill>
              <a:latin typeface="+mj-lt"/>
            </a:endParaRPr>
          </a:p>
        </p:txBody>
      </p:sp>
    </p:spTree>
    <p:extLst>
      <p:ext uri="{BB962C8B-B14F-4D97-AF65-F5344CB8AC3E}">
        <p14:creationId xmlns:p14="http://schemas.microsoft.com/office/powerpoint/2010/main" val="192256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99A95-36F7-48A1-B467-6C6357253EB4}"/>
              </a:ext>
            </a:extLst>
          </p:cNvPr>
          <p:cNvSpPr>
            <a:spLocks noGrp="1"/>
          </p:cNvSpPr>
          <p:nvPr>
            <p:ph type="title"/>
          </p:nvPr>
        </p:nvSpPr>
        <p:spPr/>
        <p:txBody>
          <a:bodyPr/>
          <a:lstStyle/>
          <a:p>
            <a:r>
              <a:rPr lang="pt-BR" dirty="0"/>
              <a:t>O que é?</a:t>
            </a:r>
          </a:p>
        </p:txBody>
      </p:sp>
      <p:sp>
        <p:nvSpPr>
          <p:cNvPr id="3" name="Espaço Reservado para Conteúdo 2">
            <a:extLst>
              <a:ext uri="{FF2B5EF4-FFF2-40B4-BE49-F238E27FC236}">
                <a16:creationId xmlns:a16="http://schemas.microsoft.com/office/drawing/2014/main" id="{0F7941A4-2E64-4B22-9ED2-A47A62200598}"/>
              </a:ext>
            </a:extLst>
          </p:cNvPr>
          <p:cNvSpPr>
            <a:spLocks noGrp="1"/>
          </p:cNvSpPr>
          <p:nvPr>
            <p:ph idx="1"/>
          </p:nvPr>
        </p:nvSpPr>
        <p:spPr/>
        <p:txBody>
          <a:bodyPr>
            <a:normAutofit lnSpcReduction="10000"/>
          </a:bodyPr>
          <a:lstStyle/>
          <a:p>
            <a:r>
              <a:rPr lang="pt-BR" dirty="0"/>
              <a:t>Exemplo de cenário de uso</a:t>
            </a:r>
            <a:endParaRPr lang="pt-BR" i="1" dirty="0"/>
          </a:p>
          <a:p>
            <a:pPr lvl="1"/>
            <a:r>
              <a:rPr lang="pt-BR" i="1" dirty="0"/>
              <a:t>O cliente folheia o catálogo e seleciona itens para adicionar na cesta de compras. Quando o cliente deseja fechar a compra, deve informar os dados do cartão de crédito e confirmar a compra. O sistema autoriza a venda junto à operadora do cartão e notifica o cliente, tanto de forma síncrona, na tela, quanto de forma assíncrona, via e-mail. </a:t>
            </a:r>
          </a:p>
          <a:p>
            <a:pPr lvl="1"/>
            <a:endParaRPr lang="pt-BR" i="1" dirty="0"/>
          </a:p>
          <a:p>
            <a:r>
              <a:rPr lang="pt-BR" dirty="0"/>
              <a:t>Alternativas possíveis...</a:t>
            </a:r>
          </a:p>
          <a:p>
            <a:pPr lvl="1"/>
            <a:r>
              <a:rPr lang="pt-BR" dirty="0"/>
              <a:t>O cartão pode não ser autorizado pela operadora</a:t>
            </a:r>
          </a:p>
          <a:p>
            <a:pPr lvl="1"/>
            <a:r>
              <a:rPr lang="pt-BR" dirty="0"/>
              <a:t>Um cliente conhecido pode pendurar a conta e só pagar no final do mês</a:t>
            </a:r>
          </a:p>
        </p:txBody>
      </p:sp>
      <p:sp>
        <p:nvSpPr>
          <p:cNvPr id="4" name="Espaço Reservado para Rodapé 3">
            <a:extLst>
              <a:ext uri="{FF2B5EF4-FFF2-40B4-BE49-F238E27FC236}">
                <a16:creationId xmlns:a16="http://schemas.microsoft.com/office/drawing/2014/main" id="{7D47ED53-43ED-49FC-B311-D456DB1338FC}"/>
              </a:ext>
            </a:extLst>
          </p:cNvPr>
          <p:cNvSpPr>
            <a:spLocks noGrp="1"/>
          </p:cNvSpPr>
          <p:nvPr>
            <p:ph type="ftr" sz="quarter" idx="11"/>
          </p:nvPr>
        </p:nvSpPr>
        <p:spPr/>
        <p:txBody>
          <a:bodyPr/>
          <a:lstStyle/>
          <a:p>
            <a:r>
              <a:rPr lang="pt-BR"/>
              <a:t>Engenharia de Software</a:t>
            </a:r>
            <a:endParaRPr lang="pt-BR" dirty="0"/>
          </a:p>
        </p:txBody>
      </p:sp>
      <p:sp>
        <p:nvSpPr>
          <p:cNvPr id="5" name="Espaço Reservado para Número de Slide 4">
            <a:extLst>
              <a:ext uri="{FF2B5EF4-FFF2-40B4-BE49-F238E27FC236}">
                <a16:creationId xmlns:a16="http://schemas.microsoft.com/office/drawing/2014/main" id="{FCD1892D-D1AD-4E06-BBCC-500ECEC7E2B4}"/>
              </a:ext>
            </a:extLst>
          </p:cNvPr>
          <p:cNvSpPr>
            <a:spLocks noGrp="1"/>
          </p:cNvSpPr>
          <p:nvPr>
            <p:ph type="sldNum" sz="quarter" idx="12"/>
          </p:nvPr>
        </p:nvSpPr>
        <p:spPr/>
        <p:txBody>
          <a:bodyPr/>
          <a:lstStyle/>
          <a:p>
            <a:fld id="{69F960CE-6895-41B1-99F6-42F18B189FBF}" type="slidenum">
              <a:rPr lang="pt-BR" smtClean="0"/>
              <a:pPr/>
              <a:t>3</a:t>
            </a:fld>
            <a:endParaRPr lang="pt-BR"/>
          </a:p>
        </p:txBody>
      </p:sp>
    </p:spTree>
    <p:extLst>
      <p:ext uri="{BB962C8B-B14F-4D97-AF65-F5344CB8AC3E}">
        <p14:creationId xmlns:p14="http://schemas.microsoft.com/office/powerpoint/2010/main" val="1642787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Generalização entre casos de uso</a:t>
            </a:r>
          </a:p>
          <a:p>
            <a:pPr lvl="1">
              <a:tabLst>
                <a:tab pos="0" algn="l"/>
              </a:tabLst>
            </a:pPr>
            <a:r>
              <a:rPr lang="pt-BR" altLang="pt-BR" dirty="0"/>
              <a:t>Caso de uso herdeiro participa de qualquer relacionamento do qual o caso de uso herdado participa</a:t>
            </a:r>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30</a:t>
            </a:fld>
            <a:endParaRPr lang="pt-BR"/>
          </a:p>
        </p:txBody>
      </p:sp>
      <p:pic>
        <p:nvPicPr>
          <p:cNvPr id="8"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589949" y="350100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1"/>
          <p:cNvSpPr txBox="1">
            <a:spLocks noChangeArrowheads="1"/>
          </p:cNvSpPr>
          <p:nvPr/>
        </p:nvSpPr>
        <p:spPr bwMode="auto">
          <a:xfrm>
            <a:off x="2483768" y="4284068"/>
            <a:ext cx="757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Cliente</a:t>
            </a:r>
          </a:p>
        </p:txBody>
      </p:sp>
      <p:sp>
        <p:nvSpPr>
          <p:cNvPr id="16" name="Oval 4"/>
          <p:cNvSpPr>
            <a:spLocks noChangeArrowheads="1"/>
          </p:cNvSpPr>
          <p:nvPr/>
        </p:nvSpPr>
        <p:spPr bwMode="auto">
          <a:xfrm>
            <a:off x="3971416" y="3741128"/>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Realizar</a:t>
            </a:r>
          </a:p>
          <a:p>
            <a:pPr algn="ctr" defTabSz="844083" eaLnBrk="0" fontAlgn="base" hangingPunct="0">
              <a:spcBef>
                <a:spcPct val="0"/>
              </a:spcBef>
              <a:spcAft>
                <a:spcPct val="0"/>
              </a:spcAft>
            </a:pPr>
            <a:r>
              <a:rPr kumimoji="1" lang="pt-BR" altLang="pt-BR" sz="1600" dirty="0">
                <a:solidFill>
                  <a:srgbClr val="000000"/>
                </a:solidFill>
                <a:latin typeface="+mj-lt"/>
              </a:rPr>
              <a:t>pagamento</a:t>
            </a:r>
          </a:p>
        </p:txBody>
      </p:sp>
      <p:sp>
        <p:nvSpPr>
          <p:cNvPr id="17" name="Oval 4"/>
          <p:cNvSpPr>
            <a:spLocks noChangeArrowheads="1"/>
          </p:cNvSpPr>
          <p:nvPr/>
        </p:nvSpPr>
        <p:spPr bwMode="auto">
          <a:xfrm>
            <a:off x="3132483" y="5107313"/>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844083" eaLnBrk="0" fontAlgn="base" hangingPunct="0">
              <a:spcBef>
                <a:spcPct val="0"/>
              </a:spcBef>
              <a:spcAft>
                <a:spcPct val="0"/>
              </a:spcAft>
            </a:pPr>
            <a:r>
              <a:rPr kumimoji="1" lang="pt-BR" altLang="pt-BR" sz="1600" dirty="0">
                <a:solidFill>
                  <a:srgbClr val="000000"/>
                </a:solidFill>
                <a:latin typeface="+mj-lt"/>
                <a:ea typeface="ヒラギノ角ゴ Pro W3" pitchFamily="124" charset="-128"/>
              </a:rPr>
              <a:t>Realizar</a:t>
            </a:r>
          </a:p>
          <a:p>
            <a:pPr algn="ctr" defTabSz="844083" eaLnBrk="0" fontAlgn="base" hangingPunct="0">
              <a:spcBef>
                <a:spcPct val="0"/>
              </a:spcBef>
              <a:spcAft>
                <a:spcPct val="0"/>
              </a:spcAft>
            </a:pPr>
            <a:r>
              <a:rPr kumimoji="1" lang="pt-BR" altLang="pt-BR" sz="1600" dirty="0">
                <a:solidFill>
                  <a:srgbClr val="000000"/>
                </a:solidFill>
                <a:latin typeface="+mj-lt"/>
                <a:ea typeface="ヒラギノ角ゴ Pro W3" pitchFamily="124" charset="-128"/>
              </a:rPr>
              <a:t>pagamento dinheiro</a:t>
            </a:r>
          </a:p>
        </p:txBody>
      </p:sp>
      <p:cxnSp>
        <p:nvCxnSpPr>
          <p:cNvPr id="34" name="AutoShape 7"/>
          <p:cNvCxnSpPr>
            <a:cxnSpLocks noChangeShapeType="1"/>
            <a:stCxn id="8" idx="3"/>
            <a:endCxn id="16" idx="2"/>
          </p:cNvCxnSpPr>
          <p:nvPr/>
        </p:nvCxnSpPr>
        <p:spPr bwMode="auto">
          <a:xfrm>
            <a:off x="3131279" y="3910663"/>
            <a:ext cx="840137" cy="174098"/>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grpSp>
        <p:nvGrpSpPr>
          <p:cNvPr id="35" name="Agrupar 34"/>
          <p:cNvGrpSpPr/>
          <p:nvPr/>
        </p:nvGrpSpPr>
        <p:grpSpPr>
          <a:xfrm rot="7724252">
            <a:off x="3767841" y="4685055"/>
            <a:ext cx="900000" cy="144000"/>
            <a:chOff x="3851921" y="4315757"/>
            <a:chExt cx="1535826" cy="193363"/>
          </a:xfrm>
        </p:grpSpPr>
        <p:sp>
          <p:nvSpPr>
            <p:cNvPr id="36"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37"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grpSp>
        <p:nvGrpSpPr>
          <p:cNvPr id="38" name="Agrupar 37"/>
          <p:cNvGrpSpPr/>
          <p:nvPr/>
        </p:nvGrpSpPr>
        <p:grpSpPr>
          <a:xfrm rot="13875748" flipH="1">
            <a:off x="5072958" y="4703831"/>
            <a:ext cx="900000" cy="144000"/>
            <a:chOff x="3851921" y="4315757"/>
            <a:chExt cx="1535826" cy="193363"/>
          </a:xfrm>
        </p:grpSpPr>
        <p:sp>
          <p:nvSpPr>
            <p:cNvPr id="39"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40"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sp>
        <p:nvSpPr>
          <p:cNvPr id="41" name="Oval 4"/>
          <p:cNvSpPr>
            <a:spLocks noChangeArrowheads="1"/>
          </p:cNvSpPr>
          <p:nvPr/>
        </p:nvSpPr>
        <p:spPr bwMode="auto">
          <a:xfrm>
            <a:off x="4966489" y="5109354"/>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844083" eaLnBrk="0" fontAlgn="base" hangingPunct="0">
              <a:spcBef>
                <a:spcPct val="0"/>
              </a:spcBef>
              <a:spcAft>
                <a:spcPct val="0"/>
              </a:spcAft>
            </a:pPr>
            <a:r>
              <a:rPr kumimoji="1" lang="pt-BR" altLang="pt-BR" sz="1600" dirty="0">
                <a:solidFill>
                  <a:srgbClr val="000000"/>
                </a:solidFill>
                <a:latin typeface="+mj-lt"/>
                <a:ea typeface="ヒラギノ角ゴ Pro W3" pitchFamily="124" charset="-128"/>
              </a:rPr>
              <a:t>Realizar</a:t>
            </a:r>
          </a:p>
          <a:p>
            <a:pPr algn="ctr" defTabSz="844083" eaLnBrk="0" fontAlgn="base" hangingPunct="0">
              <a:spcBef>
                <a:spcPct val="0"/>
              </a:spcBef>
              <a:spcAft>
                <a:spcPct val="0"/>
              </a:spcAft>
            </a:pPr>
            <a:r>
              <a:rPr kumimoji="1" lang="pt-BR" altLang="pt-BR" sz="1600" dirty="0">
                <a:solidFill>
                  <a:srgbClr val="000000"/>
                </a:solidFill>
                <a:latin typeface="+mj-lt"/>
                <a:ea typeface="ヒラギノ角ゴ Pro W3" pitchFamily="124" charset="-128"/>
              </a:rPr>
              <a:t>pagamento cartão</a:t>
            </a:r>
          </a:p>
        </p:txBody>
      </p:sp>
    </p:spTree>
    <p:extLst>
      <p:ext uri="{BB962C8B-B14F-4D97-AF65-F5344CB8AC3E}">
        <p14:creationId xmlns:p14="http://schemas.microsoft.com/office/powerpoint/2010/main" val="340849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marL="91440" lvl="1" indent="-91440">
              <a:lnSpc>
                <a:spcPct val="95000"/>
              </a:lnSpc>
              <a:spcBef>
                <a:spcPts val="1300"/>
              </a:spcBef>
              <a:tabLst>
                <a:tab pos="0" algn="l"/>
              </a:tabLst>
            </a:pPr>
            <a:r>
              <a:rPr lang="pt-BR" altLang="pt-BR" dirty="0"/>
              <a:t>Generalização entre atores</a:t>
            </a:r>
          </a:p>
          <a:p>
            <a:pPr lvl="1">
              <a:tabLst>
                <a:tab pos="0" algn="l"/>
              </a:tabLst>
            </a:pPr>
            <a:r>
              <a:rPr lang="pt-BR" altLang="pt-BR" dirty="0"/>
              <a:t>Ator herdeiro possui todo o comportamento (perante o sistema) que o ator herdado</a:t>
            </a:r>
          </a:p>
          <a:p>
            <a:pPr lvl="2">
              <a:lnSpc>
                <a:spcPct val="95000"/>
              </a:lnSpc>
              <a:tabLst>
                <a:tab pos="0" algn="l"/>
              </a:tabLst>
            </a:pPr>
            <a:r>
              <a:rPr lang="pt-BR" altLang="pt-BR" i="0" dirty="0"/>
              <a:t>Pode participar de casos de uso em que o herdado não participa</a:t>
            </a:r>
          </a:p>
          <a:p>
            <a:pPr marL="91440" lvl="1" indent="-91440">
              <a:lnSpc>
                <a:spcPct val="95000"/>
              </a:lnSpc>
              <a:spcBef>
                <a:spcPts val="1300"/>
              </a:spcBef>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31</a:t>
            </a:fld>
            <a:endParaRPr lang="pt-BR" dirty="0"/>
          </a:p>
        </p:txBody>
      </p:sp>
      <p:sp>
        <p:nvSpPr>
          <p:cNvPr id="18" name="Oval 4"/>
          <p:cNvSpPr>
            <a:spLocks noChangeArrowheads="1"/>
          </p:cNvSpPr>
          <p:nvPr/>
        </p:nvSpPr>
        <p:spPr bwMode="auto">
          <a:xfrm>
            <a:off x="4478310" y="435447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844083" eaLnBrk="0" fontAlgn="base" hangingPunct="0">
              <a:spcBef>
                <a:spcPct val="0"/>
              </a:spcBef>
              <a:spcAft>
                <a:spcPct val="0"/>
              </a:spcAft>
            </a:pPr>
            <a:r>
              <a:rPr kumimoji="1" lang="pt-BR" altLang="pt-BR" sz="1600" dirty="0">
                <a:solidFill>
                  <a:srgbClr val="000000"/>
                </a:solidFill>
                <a:latin typeface="+mj-lt"/>
                <a:ea typeface="ヒラギノ角ゴ Pro W3" pitchFamily="124" charset="-128"/>
              </a:rPr>
              <a:t>Devolver livro</a:t>
            </a:r>
          </a:p>
        </p:txBody>
      </p:sp>
      <p:cxnSp>
        <p:nvCxnSpPr>
          <p:cNvPr id="19" name="AutoShape 7"/>
          <p:cNvCxnSpPr>
            <a:cxnSpLocks noChangeShapeType="1"/>
            <a:stCxn id="20" idx="3"/>
            <a:endCxn id="18" idx="2"/>
          </p:cNvCxnSpPr>
          <p:nvPr/>
        </p:nvCxnSpPr>
        <p:spPr bwMode="auto">
          <a:xfrm>
            <a:off x="3347303" y="4270703"/>
            <a:ext cx="1131007" cy="427406"/>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pic>
        <p:nvPicPr>
          <p:cNvPr id="20"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805973" y="386104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1"/>
          <p:cNvSpPr txBox="1">
            <a:spLocks noChangeArrowheads="1"/>
          </p:cNvSpPr>
          <p:nvPr/>
        </p:nvSpPr>
        <p:spPr bwMode="auto">
          <a:xfrm>
            <a:off x="2661396" y="4644108"/>
            <a:ext cx="8210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Usuário</a:t>
            </a:r>
          </a:p>
        </p:txBody>
      </p:sp>
      <p:sp>
        <p:nvSpPr>
          <p:cNvPr id="22" name="Oval 4"/>
          <p:cNvSpPr>
            <a:spLocks noChangeArrowheads="1"/>
          </p:cNvSpPr>
          <p:nvPr/>
        </p:nvSpPr>
        <p:spPr bwMode="auto">
          <a:xfrm>
            <a:off x="4478311" y="357301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Reservar livro</a:t>
            </a:r>
          </a:p>
        </p:txBody>
      </p:sp>
      <p:cxnSp>
        <p:nvCxnSpPr>
          <p:cNvPr id="23" name="AutoShape 7"/>
          <p:cNvCxnSpPr>
            <a:cxnSpLocks noChangeShapeType="1"/>
            <a:stCxn id="20" idx="3"/>
            <a:endCxn id="22" idx="2"/>
          </p:cNvCxnSpPr>
          <p:nvPr/>
        </p:nvCxnSpPr>
        <p:spPr bwMode="auto">
          <a:xfrm flipV="1">
            <a:off x="3347303" y="3916649"/>
            <a:ext cx="1131008" cy="354054"/>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pic>
        <p:nvPicPr>
          <p:cNvPr id="25"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2818520" y="5763770"/>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1"/>
          <p:cNvSpPr txBox="1">
            <a:spLocks noChangeArrowheads="1"/>
          </p:cNvSpPr>
          <p:nvPr/>
        </p:nvSpPr>
        <p:spPr bwMode="auto">
          <a:xfrm>
            <a:off x="2627784" y="6546830"/>
            <a:ext cx="9548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Professor</a:t>
            </a:r>
          </a:p>
        </p:txBody>
      </p:sp>
      <p:sp>
        <p:nvSpPr>
          <p:cNvPr id="27" name="Oval 4"/>
          <p:cNvSpPr>
            <a:spLocks noChangeArrowheads="1"/>
          </p:cNvSpPr>
          <p:nvPr/>
        </p:nvSpPr>
        <p:spPr bwMode="auto">
          <a:xfrm>
            <a:off x="4490858" y="5838866"/>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kumimoji="1" lang="pt-BR" altLang="pt-BR" sz="1600" dirty="0">
                <a:solidFill>
                  <a:srgbClr val="000000"/>
                </a:solidFill>
                <a:latin typeface="+mj-lt"/>
              </a:rPr>
              <a:t>Solicitar compra</a:t>
            </a:r>
            <a:br>
              <a:rPr kumimoji="1" lang="pt-BR" altLang="pt-BR" sz="1600" dirty="0">
                <a:solidFill>
                  <a:srgbClr val="000000"/>
                </a:solidFill>
                <a:latin typeface="+mj-lt"/>
              </a:rPr>
            </a:br>
            <a:r>
              <a:rPr kumimoji="1" lang="pt-BR" altLang="pt-BR" sz="1600" dirty="0">
                <a:solidFill>
                  <a:srgbClr val="000000"/>
                </a:solidFill>
                <a:latin typeface="+mj-lt"/>
              </a:rPr>
              <a:t>de livro</a:t>
            </a:r>
          </a:p>
        </p:txBody>
      </p:sp>
      <p:cxnSp>
        <p:nvCxnSpPr>
          <p:cNvPr id="28" name="AutoShape 7"/>
          <p:cNvCxnSpPr>
            <a:cxnSpLocks noChangeShapeType="1"/>
            <a:stCxn id="25" idx="3"/>
            <a:endCxn id="27" idx="2"/>
          </p:cNvCxnSpPr>
          <p:nvPr/>
        </p:nvCxnSpPr>
        <p:spPr bwMode="auto">
          <a:xfrm>
            <a:off x="3359850" y="6173425"/>
            <a:ext cx="1131008" cy="9074"/>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grpSp>
        <p:nvGrpSpPr>
          <p:cNvPr id="29" name="Agrupar 28"/>
          <p:cNvGrpSpPr/>
          <p:nvPr/>
        </p:nvGrpSpPr>
        <p:grpSpPr>
          <a:xfrm rot="5400000">
            <a:off x="2717824" y="5319256"/>
            <a:ext cx="720000" cy="108000"/>
            <a:chOff x="3851921" y="4315757"/>
            <a:chExt cx="1535826" cy="193363"/>
          </a:xfrm>
        </p:grpSpPr>
        <p:sp>
          <p:nvSpPr>
            <p:cNvPr id="30" name="AutoShape 24"/>
            <p:cNvSpPr>
              <a:spLocks noChangeArrowheads="1"/>
            </p:cNvSpPr>
            <p:nvPr/>
          </p:nvSpPr>
          <p:spPr bwMode="auto">
            <a:xfrm rot="16200000">
              <a:off x="3925208" y="4242470"/>
              <a:ext cx="193363" cy="3399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75966" rIns="75966" anchor="ctr">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31" name="Line 25"/>
            <p:cNvSpPr>
              <a:spLocks noChangeShapeType="1"/>
            </p:cNvSpPr>
            <p:nvPr/>
          </p:nvSpPr>
          <p:spPr bwMode="auto">
            <a:xfrm flipV="1">
              <a:off x="4191859" y="4408839"/>
              <a:ext cx="1195888" cy="5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square" lIns="75966" rIns="75966">
              <a:spAutoFit/>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grpSp>
    </p:spTree>
    <p:extLst>
      <p:ext uri="{BB962C8B-B14F-4D97-AF65-F5344CB8AC3E}">
        <p14:creationId xmlns:p14="http://schemas.microsoft.com/office/powerpoint/2010/main" val="1571476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 – Quadro resumo </a:t>
            </a:r>
            <a:endParaRPr 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32</a:t>
            </a:fld>
            <a:endParaRPr lang="pt-BR" dirty="0"/>
          </a:p>
        </p:txBody>
      </p:sp>
      <p:graphicFrame>
        <p:nvGraphicFramePr>
          <p:cNvPr id="24" name="Tabela 23"/>
          <p:cNvGraphicFramePr>
            <a:graphicFrameLocks noGrp="1"/>
          </p:cNvGraphicFramePr>
          <p:nvPr>
            <p:extLst>
              <p:ext uri="{D42A27DB-BD31-4B8C-83A1-F6EECF244321}">
                <p14:modId xmlns:p14="http://schemas.microsoft.com/office/powerpoint/2010/main" val="61080380"/>
              </p:ext>
            </p:extLst>
          </p:nvPr>
        </p:nvGraphicFramePr>
        <p:xfrm>
          <a:off x="381053" y="3123442"/>
          <a:ext cx="8340465" cy="1365170"/>
        </p:xfrm>
        <a:graphic>
          <a:graphicData uri="http://schemas.openxmlformats.org/drawingml/2006/table">
            <a:tbl>
              <a:tblPr>
                <a:tableStyleId>{5DA37D80-6434-44D0-A028-1B22A696006F}</a:tableStyleId>
              </a:tblPr>
              <a:tblGrid>
                <a:gridCol w="3038819">
                  <a:extLst>
                    <a:ext uri="{9D8B030D-6E8A-4147-A177-3AD203B41FA5}">
                      <a16:colId xmlns:a16="http://schemas.microsoft.com/office/drawing/2014/main" val="2243784352"/>
                    </a:ext>
                  </a:extLst>
                </a:gridCol>
                <a:gridCol w="1512168">
                  <a:extLst>
                    <a:ext uri="{9D8B030D-6E8A-4147-A177-3AD203B41FA5}">
                      <a16:colId xmlns:a16="http://schemas.microsoft.com/office/drawing/2014/main" val="1059382406"/>
                    </a:ext>
                  </a:extLst>
                </a:gridCol>
                <a:gridCol w="1224136">
                  <a:extLst>
                    <a:ext uri="{9D8B030D-6E8A-4147-A177-3AD203B41FA5}">
                      <a16:colId xmlns:a16="http://schemas.microsoft.com/office/drawing/2014/main" val="543119280"/>
                    </a:ext>
                  </a:extLst>
                </a:gridCol>
                <a:gridCol w="1080120">
                  <a:extLst>
                    <a:ext uri="{9D8B030D-6E8A-4147-A177-3AD203B41FA5}">
                      <a16:colId xmlns:a16="http://schemas.microsoft.com/office/drawing/2014/main" val="1152508299"/>
                    </a:ext>
                  </a:extLst>
                </a:gridCol>
                <a:gridCol w="1485222">
                  <a:extLst>
                    <a:ext uri="{9D8B030D-6E8A-4147-A177-3AD203B41FA5}">
                      <a16:colId xmlns:a16="http://schemas.microsoft.com/office/drawing/2014/main" val="624098033"/>
                    </a:ext>
                  </a:extLst>
                </a:gridCol>
              </a:tblGrid>
              <a:tr h="256524">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z="1800" b="1" kern="1200" dirty="0">
                        <a:solidFill>
                          <a:srgbClr val="000000"/>
                        </a:solidFill>
                        <a:latin typeface="+mj-lt"/>
                        <a:ea typeface="Arial Unicode MS" panose="020B0604020202020204" pitchFamily="34" charset="-128"/>
                        <a:cs typeface="Arial Unicode MS" panose="020B0604020202020204" pitchFamily="34"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Comunicação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Extensão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Inclusão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1800" b="1" kern="1200" dirty="0">
                          <a:solidFill>
                            <a:srgbClr val="000000"/>
                          </a:solidFill>
                          <a:latin typeface="+mj-lt"/>
                          <a:ea typeface="Arial Unicode MS" panose="020B0604020202020204" pitchFamily="34" charset="-128"/>
                          <a:cs typeface="Arial Unicode MS" panose="020B0604020202020204" pitchFamily="34" charset="-128"/>
                        </a:rPr>
                        <a:t>Generalização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008540669"/>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Entre casos de uso</a:t>
                      </a:r>
                    </a:p>
                  </a:txBody>
                  <a:tcPr marL="75966" marR="75966" marT="42193" marB="4219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rPr>
                        <a:t>x</a:t>
                      </a: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rPr>
                        <a:t>x</a:t>
                      </a: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rPr>
                        <a:t>x</a:t>
                      </a: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77243067"/>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Entre atores</a:t>
                      </a:r>
                    </a:p>
                  </a:txBody>
                  <a:tcPr marL="75966" marR="75966" marT="42193" marB="4219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rPr>
                        <a:t>x</a:t>
                      </a: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613495813"/>
                  </a:ext>
                </a:extLst>
              </a:tr>
              <a:tr h="229480">
                <a:tc>
                  <a:txBody>
                    <a:bodyPr/>
                    <a:lstStyle>
                      <a:lvl1pPr algn="l" defTabSz="855663">
                        <a:defRPr sz="2600">
                          <a:solidFill>
                            <a:schemeClr val="tx1"/>
                          </a:solidFill>
                          <a:latin typeface="Arial" panose="020B0604020202020204" pitchFamily="34" charset="0"/>
                          <a:ea typeface="ヒラギノ角ゴ Pro W3" pitchFamily="124" charset="-128"/>
                        </a:defRPr>
                      </a:lvl1pPr>
                      <a:lvl2pPr marL="742950" indent="-285750" algn="l" defTabSz="855663">
                        <a:defRPr sz="2200">
                          <a:solidFill>
                            <a:schemeClr val="tx1"/>
                          </a:solidFill>
                          <a:latin typeface="Arial" panose="020B0604020202020204" pitchFamily="34" charset="0"/>
                          <a:ea typeface="ヒラギノ角ゴ Pro W3" pitchFamily="124" charset="-128"/>
                        </a:defRPr>
                      </a:lvl2pPr>
                      <a:lvl3pPr marL="1143000" indent="-228600" algn="l" defTabSz="855663">
                        <a:defRPr sz="2000">
                          <a:solidFill>
                            <a:schemeClr val="tx1"/>
                          </a:solidFill>
                          <a:latin typeface="Arial" panose="020B0604020202020204" pitchFamily="34" charset="0"/>
                          <a:ea typeface="ヒラギノ角ゴ Pro W3" pitchFamily="124" charset="-128"/>
                        </a:defRPr>
                      </a:lvl3pPr>
                      <a:lvl4pPr marL="1600200" indent="-228600" algn="l" defTabSz="855663">
                        <a:buClr>
                          <a:srgbClr val="C0C0C0"/>
                        </a:buClr>
                        <a:defRPr sz="1700">
                          <a:solidFill>
                            <a:schemeClr val="tx1"/>
                          </a:solidFill>
                          <a:latin typeface="Arial" panose="020B0604020202020204" pitchFamily="34" charset="0"/>
                          <a:ea typeface="ヒラギノ角ゴ Pro W3" pitchFamily="124" charset="-128"/>
                        </a:defRPr>
                      </a:lvl4pPr>
                      <a:lvl5pPr marL="2057400" indent="-228600" algn="l" defTabSz="855663">
                        <a:buClr>
                          <a:srgbClr val="C0C0C0"/>
                        </a:buClr>
                        <a:defRPr sz="1700">
                          <a:solidFill>
                            <a:schemeClr val="tx1"/>
                          </a:solidFill>
                          <a:latin typeface="Arial" panose="020B0604020202020204" pitchFamily="34" charset="0"/>
                          <a:ea typeface="ヒラギノ角ゴ Pro W3" pitchFamily="124" charset="-128"/>
                        </a:defRPr>
                      </a:lvl5pPr>
                      <a:lvl6pPr marL="25146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6pPr>
                      <a:lvl7pPr marL="29718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7pPr>
                      <a:lvl8pPr marL="34290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8pPr>
                      <a:lvl9pPr marL="3886200" indent="-228600" defTabSz="855663" eaLnBrk="0" fontAlgn="base" hangingPunct="0">
                        <a:spcBef>
                          <a:spcPct val="20000"/>
                        </a:spcBef>
                        <a:spcAft>
                          <a:spcPct val="0"/>
                        </a:spcAft>
                        <a:buClr>
                          <a:srgbClr val="C0C0C0"/>
                        </a:buClr>
                        <a:defRPr sz="1700">
                          <a:solidFill>
                            <a:schemeClr val="tx1"/>
                          </a:solidFill>
                          <a:latin typeface="Arial" panose="020B0604020202020204" pitchFamily="34" charset="0"/>
                          <a:ea typeface="ヒラギノ角ゴ Pro W3" pitchFamily="124" charset="-128"/>
                        </a:defRPr>
                      </a:lvl9pPr>
                    </a:lstStyle>
                    <a:p>
                      <a:pPr marL="0" marR="0" lvl="3" indent="0" algn="l"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dirty="0">
                          <a:solidFill>
                            <a:srgbClr val="000000"/>
                          </a:solidFill>
                          <a:latin typeface="+mj-lt"/>
                          <a:ea typeface="Arial Unicode MS" panose="020B0604020202020204" pitchFamily="34" charset="-128"/>
                          <a:cs typeface="Arial Unicode MS" panose="020B0604020202020204" pitchFamily="34" charset="-128"/>
                        </a:rPr>
                        <a:t>Entre casos de uso e atores</a:t>
                      </a:r>
                    </a:p>
                  </a:txBody>
                  <a:tcPr marL="75966" marR="75966" marT="42193" marB="4219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rPr>
                        <a:t>x</a:t>
                      </a: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3" indent="0" algn="ctr" defTabSz="914400" rtl="0" eaLnBrk="1" fontAlgn="base" latinLnBrk="0" hangingPunct="1">
                        <a:lnSpc>
                          <a:spcPct val="93000"/>
                        </a:lnSpc>
                        <a:spcBef>
                          <a:spcPts val="475"/>
                        </a:spcBef>
                        <a:spcAft>
                          <a:spcPct val="0"/>
                        </a:spcAft>
                        <a:buClrTx/>
                        <a:buSzPct val="12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altLang="pt-BR" sz="1800" kern="1200" noProof="0" dirty="0">
                        <a:solidFill>
                          <a:srgbClr val="000000"/>
                        </a:solidFill>
                        <a:latin typeface="+mj-lt"/>
                        <a:ea typeface="Arial Unicode MS" panose="020B0604020202020204" pitchFamily="34" charset="-128"/>
                        <a:cs typeface="Arial Unicode MS" panose="020B0604020202020204" pitchFamily="34" charset="-128"/>
                      </a:endParaRPr>
                    </a:p>
                  </a:txBody>
                  <a:tcPr marL="72494" marR="72494" marT="40278" marB="4027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709777584"/>
                  </a:ext>
                </a:extLst>
              </a:tr>
            </a:tbl>
          </a:graphicData>
        </a:graphic>
      </p:graphicFrame>
    </p:spTree>
    <p:extLst>
      <p:ext uri="{BB962C8B-B14F-4D97-AF65-F5344CB8AC3E}">
        <p14:creationId xmlns:p14="http://schemas.microsoft.com/office/powerpoint/2010/main" val="2524213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Quando usar?</a:t>
            </a:r>
          </a:p>
          <a:p>
            <a:pPr lvl="1">
              <a:tabLst>
                <a:tab pos="0" algn="l"/>
              </a:tabLst>
            </a:pPr>
            <a:r>
              <a:rPr lang="pt-BR" altLang="pt-BR" dirty="0"/>
              <a:t>Regra geral: cuidado com a legibilidade...</a:t>
            </a:r>
          </a:p>
          <a:p>
            <a:pPr lvl="1">
              <a:lnSpc>
                <a:spcPct val="105000"/>
              </a:lnSpc>
              <a:tabLst>
                <a:tab pos="0" algn="l"/>
              </a:tabLst>
            </a:pPr>
            <a:endParaRPr lang="pt-BR" altLang="pt-BR" i="0" dirty="0"/>
          </a:p>
          <a:p>
            <a:pPr lvl="1">
              <a:lnSpc>
                <a:spcPct val="105000"/>
              </a:lnSpc>
              <a:tabLst>
                <a:tab pos="0" algn="l"/>
              </a:tabLst>
            </a:pPr>
            <a:r>
              <a:rPr lang="pt-BR" altLang="pt-BR" i="0" dirty="0"/>
              <a:t>Inclusão: Comportamento repetido em mais de um caso de uso</a:t>
            </a:r>
          </a:p>
          <a:p>
            <a:pPr lvl="1">
              <a:lnSpc>
                <a:spcPct val="115000"/>
              </a:lnSpc>
              <a:tabLst>
                <a:tab pos="0" algn="l"/>
              </a:tabLst>
            </a:pPr>
            <a:r>
              <a:rPr lang="pt-BR" altLang="pt-BR" i="0" dirty="0"/>
              <a:t>Extensão: Comportamento opcional de um caso de uso</a:t>
            </a:r>
          </a:p>
          <a:p>
            <a:pPr lvl="1">
              <a:lnSpc>
                <a:spcPct val="115000"/>
              </a:lnSpc>
              <a:tabLst>
                <a:tab pos="0" algn="l"/>
              </a:tabLst>
            </a:pPr>
            <a:r>
              <a:rPr lang="pt-BR" altLang="pt-BR" i="0" dirty="0"/>
              <a:t>Generalização entre casos de uso: Comportamento semelhante, um é uma </a:t>
            </a:r>
            <a:r>
              <a:rPr lang="pt-BR" altLang="en-US" i="0" dirty="0"/>
              <a:t>“</a:t>
            </a:r>
            <a:r>
              <a:rPr lang="pt-BR" altLang="pt-BR" i="0" dirty="0"/>
              <a:t>forma especial</a:t>
            </a:r>
            <a:r>
              <a:rPr lang="pt-BR" altLang="en-US" i="0" dirty="0"/>
              <a:t>”</a:t>
            </a:r>
            <a:r>
              <a:rPr lang="pt-BR" altLang="pt-BR" i="0" dirty="0"/>
              <a:t> do outro</a:t>
            </a:r>
          </a:p>
          <a:p>
            <a:pPr lvl="1">
              <a:lnSpc>
                <a:spcPct val="135000"/>
              </a:lnSpc>
              <a:tabLst>
                <a:tab pos="0" algn="l"/>
              </a:tabLst>
            </a:pPr>
            <a:r>
              <a:rPr lang="pt-BR" altLang="pt-BR" i="0" dirty="0"/>
              <a:t>Generalização entre atores: Atores com mesmo comportamento genérico, um tem um comportamento particular especial</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33</a:t>
            </a:fld>
            <a:endParaRPr lang="pt-BR"/>
          </a:p>
        </p:txBody>
      </p:sp>
    </p:spTree>
    <p:extLst>
      <p:ext uri="{BB962C8B-B14F-4D97-AF65-F5344CB8AC3E}">
        <p14:creationId xmlns:p14="http://schemas.microsoft.com/office/powerpoint/2010/main" val="382375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fontScale="77500" lnSpcReduction="20000"/>
          </a:bodyPr>
          <a:lstStyle/>
          <a:p>
            <a:pPr>
              <a:lnSpc>
                <a:spcPct val="95000"/>
              </a:lnSpc>
              <a:tabLst>
                <a:tab pos="0" algn="l"/>
              </a:tabLst>
            </a:pPr>
            <a:r>
              <a:rPr lang="pt-BR" altLang="pt-BR" sz="2600" dirty="0"/>
              <a:t>Como fica a descrição? &lt;&lt;include&gt;&gt;</a:t>
            </a:r>
          </a:p>
          <a:p>
            <a:pPr lvl="1">
              <a:lnSpc>
                <a:spcPct val="105000"/>
              </a:lnSpc>
              <a:tabLst>
                <a:tab pos="0" algn="l"/>
              </a:tabLst>
            </a:pPr>
            <a:r>
              <a:rPr lang="pt-BR" sz="2600" dirty="0"/>
              <a:t>1. O Cliente chega ao caixa eletrônico e toca a tela do Sistema.</a:t>
            </a:r>
          </a:p>
          <a:p>
            <a:pPr lvl="1">
              <a:lnSpc>
                <a:spcPct val="105000"/>
              </a:lnSpc>
              <a:tabLst>
                <a:tab pos="0" algn="l"/>
              </a:tabLst>
            </a:pPr>
            <a:r>
              <a:rPr lang="pt-BR" sz="2600" dirty="0"/>
              <a:t>2. O Sistema solicita o cartão magnético ao Cliente.</a:t>
            </a:r>
          </a:p>
          <a:p>
            <a:pPr lvl="1">
              <a:lnSpc>
                <a:spcPct val="105000"/>
              </a:lnSpc>
              <a:tabLst>
                <a:tab pos="0" algn="l"/>
              </a:tabLst>
            </a:pPr>
            <a:r>
              <a:rPr lang="pt-BR" sz="2600" dirty="0"/>
              <a:t>3. O Cliente insere seu cartão magnético no caixa.</a:t>
            </a:r>
          </a:p>
          <a:p>
            <a:pPr lvl="1">
              <a:lnSpc>
                <a:spcPct val="105000"/>
              </a:lnSpc>
              <a:tabLst>
                <a:tab pos="0" algn="l"/>
              </a:tabLst>
            </a:pPr>
            <a:r>
              <a:rPr lang="pt-BR" sz="2600" dirty="0"/>
              <a:t>4. O Sistema solicita a opção desejado pelo Cliente.</a:t>
            </a:r>
          </a:p>
          <a:p>
            <a:pPr lvl="1">
              <a:lnSpc>
                <a:spcPct val="105000"/>
              </a:lnSpc>
              <a:tabLst>
                <a:tab pos="0" algn="l"/>
              </a:tabLst>
            </a:pPr>
            <a:r>
              <a:rPr lang="pt-BR" sz="2600" dirty="0"/>
              <a:t>5. O Cliente seleciona a opção de saque.</a:t>
            </a:r>
          </a:p>
          <a:p>
            <a:pPr lvl="1">
              <a:lnSpc>
                <a:spcPct val="105000"/>
              </a:lnSpc>
              <a:tabLst>
                <a:tab pos="0" algn="l"/>
              </a:tabLst>
            </a:pPr>
            <a:r>
              <a:rPr lang="pt-BR" sz="2600" dirty="0"/>
              <a:t>6. O Sistema solicita a quantidade a ser sacado.</a:t>
            </a:r>
          </a:p>
          <a:p>
            <a:pPr lvl="1">
              <a:lnSpc>
                <a:spcPct val="105000"/>
              </a:lnSpc>
              <a:tabLst>
                <a:tab pos="0" algn="l"/>
              </a:tabLst>
            </a:pPr>
            <a:r>
              <a:rPr lang="pt-BR" sz="2600" dirty="0"/>
              <a:t>7. O Cliente informa a quantidade que deseja sacar.</a:t>
            </a:r>
          </a:p>
          <a:p>
            <a:pPr lvl="1">
              <a:lnSpc>
                <a:spcPct val="105000"/>
              </a:lnSpc>
              <a:tabLst>
                <a:tab pos="0" algn="l"/>
              </a:tabLst>
            </a:pPr>
            <a:r>
              <a:rPr lang="pt-BR" sz="2600" dirty="0"/>
              <a:t>8. O Sistema exibe uma mensagem de saldo suficiente.</a:t>
            </a:r>
          </a:p>
          <a:p>
            <a:pPr lvl="1">
              <a:lnSpc>
                <a:spcPct val="105000"/>
              </a:lnSpc>
              <a:tabLst>
                <a:tab pos="0" algn="l"/>
              </a:tabLst>
            </a:pPr>
            <a:r>
              <a:rPr lang="pt-BR" sz="2600" dirty="0"/>
              <a:t>9. O Sistema libera o dinheiro ao Cliente.</a:t>
            </a:r>
          </a:p>
          <a:p>
            <a:pPr lvl="1">
              <a:lnSpc>
                <a:spcPct val="105000"/>
              </a:lnSpc>
              <a:tabLst>
                <a:tab pos="0" algn="l"/>
              </a:tabLst>
            </a:pPr>
            <a:r>
              <a:rPr lang="pt-BR" sz="2600" b="1" dirty="0"/>
              <a:t>10. Incluir o caso de uso: Movimentar Conta.</a:t>
            </a:r>
          </a:p>
          <a:p>
            <a:pPr lvl="1">
              <a:lnSpc>
                <a:spcPct val="105000"/>
              </a:lnSpc>
              <a:tabLst>
                <a:tab pos="0" algn="l"/>
              </a:tabLst>
            </a:pPr>
            <a:r>
              <a:rPr lang="pt-BR" sz="2600" dirty="0"/>
              <a:t>11. O Cliente sai com o dinheiro.</a:t>
            </a:r>
            <a:endParaRPr lang="pt-BR" altLang="pt-BR" sz="3100"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34</a:t>
            </a:fld>
            <a:endParaRPr lang="pt-BR"/>
          </a:p>
        </p:txBody>
      </p:sp>
      <p:pic>
        <p:nvPicPr>
          <p:cNvPr id="6" name="Imagem 5">
            <a:extLst>
              <a:ext uri="{FF2B5EF4-FFF2-40B4-BE49-F238E27FC236}">
                <a16:creationId xmlns:a16="http://schemas.microsoft.com/office/drawing/2014/main" id="{AB4B7271-FC11-4812-95D2-0AA238F16632}"/>
              </a:ext>
            </a:extLst>
          </p:cNvPr>
          <p:cNvPicPr>
            <a:picLocks noChangeAspect="1"/>
          </p:cNvPicPr>
          <p:nvPr/>
        </p:nvPicPr>
        <p:blipFill>
          <a:blip r:embed="rId2"/>
          <a:stretch>
            <a:fillRect/>
          </a:stretch>
        </p:blipFill>
        <p:spPr>
          <a:xfrm>
            <a:off x="4847321" y="471535"/>
            <a:ext cx="3888432" cy="1467535"/>
          </a:xfrm>
          <a:prstGeom prst="rect">
            <a:avLst/>
          </a:prstGeom>
        </p:spPr>
      </p:pic>
    </p:spTree>
    <p:extLst>
      <p:ext uri="{BB962C8B-B14F-4D97-AF65-F5344CB8AC3E}">
        <p14:creationId xmlns:p14="http://schemas.microsoft.com/office/powerpoint/2010/main" val="1641995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Relacionamentos</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sz="2000" dirty="0"/>
              <a:t>Como fica a descrição? &lt;&lt;</a:t>
            </a:r>
            <a:r>
              <a:rPr lang="pt-BR" altLang="pt-BR" sz="2000" dirty="0" err="1"/>
              <a:t>extend</a:t>
            </a:r>
            <a:r>
              <a:rPr lang="pt-BR" altLang="pt-BR" sz="2000" dirty="0"/>
              <a:t>&gt;&gt;</a:t>
            </a:r>
          </a:p>
          <a:p>
            <a:pPr lvl="1">
              <a:lnSpc>
                <a:spcPct val="105000"/>
              </a:lnSpc>
              <a:tabLst>
                <a:tab pos="0" algn="l"/>
              </a:tabLst>
            </a:pPr>
            <a:r>
              <a:rPr lang="pt-BR" sz="2000" dirty="0"/>
              <a:t>Caso de Uso: Emprestar sem Carteirinha</a:t>
            </a:r>
          </a:p>
          <a:p>
            <a:pPr lvl="1">
              <a:lnSpc>
                <a:spcPct val="105000"/>
              </a:lnSpc>
              <a:tabLst>
                <a:tab pos="0" algn="l"/>
              </a:tabLst>
            </a:pPr>
            <a:r>
              <a:rPr lang="pt-BR" sz="2000" dirty="0"/>
              <a:t>. . .</a:t>
            </a:r>
          </a:p>
          <a:p>
            <a:pPr lvl="1">
              <a:lnSpc>
                <a:spcPct val="105000"/>
              </a:lnSpc>
              <a:tabLst>
                <a:tab pos="0" algn="l"/>
              </a:tabLst>
            </a:pPr>
            <a:r>
              <a:rPr lang="pt-BR" sz="2000" b="1" dirty="0"/>
              <a:t>Referências Cruzadas: Extensão do caso de uso Emprestar Livros para permitir outra forma de identificação do leitor</a:t>
            </a:r>
            <a:endParaRPr lang="pt-BR" altLang="pt-BR" sz="2000" b="1"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35</a:t>
            </a:fld>
            <a:endParaRPr lang="pt-BR"/>
          </a:p>
        </p:txBody>
      </p:sp>
      <p:pic>
        <p:nvPicPr>
          <p:cNvPr id="7" name="Imagem 6">
            <a:extLst>
              <a:ext uri="{FF2B5EF4-FFF2-40B4-BE49-F238E27FC236}">
                <a16:creationId xmlns:a16="http://schemas.microsoft.com/office/drawing/2014/main" id="{4200229C-0F0B-4AF4-8BDC-33C3880DB67A}"/>
              </a:ext>
            </a:extLst>
          </p:cNvPr>
          <p:cNvPicPr>
            <a:picLocks noChangeAspect="1"/>
          </p:cNvPicPr>
          <p:nvPr/>
        </p:nvPicPr>
        <p:blipFill>
          <a:blip r:embed="rId2"/>
          <a:stretch>
            <a:fillRect/>
          </a:stretch>
        </p:blipFill>
        <p:spPr>
          <a:xfrm>
            <a:off x="5355651" y="347030"/>
            <a:ext cx="3394586" cy="1899116"/>
          </a:xfrm>
          <a:prstGeom prst="rect">
            <a:avLst/>
          </a:prstGeom>
        </p:spPr>
      </p:pic>
    </p:spTree>
    <p:extLst>
      <p:ext uri="{BB962C8B-B14F-4D97-AF65-F5344CB8AC3E}">
        <p14:creationId xmlns:p14="http://schemas.microsoft.com/office/powerpoint/2010/main" val="3108240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Modelagem de casos de uso</a:t>
            </a:r>
            <a:endParaRPr 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36</a:t>
            </a:fld>
            <a:endParaRPr lang="pt-BR" dirty="0"/>
          </a:p>
        </p:txBody>
      </p:sp>
      <p:sp>
        <p:nvSpPr>
          <p:cNvPr id="7" name="Rectangle 6"/>
          <p:cNvSpPr>
            <a:spLocks noChangeArrowheads="1"/>
          </p:cNvSpPr>
          <p:nvPr/>
        </p:nvSpPr>
        <p:spPr bwMode="auto">
          <a:xfrm>
            <a:off x="794137" y="3280066"/>
            <a:ext cx="807331" cy="33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4992" tIns="42497" rIns="84992" bIns="42497">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lang="en-US" altLang="pt-BR" sz="1600" b="1" dirty="0" err="1">
                <a:solidFill>
                  <a:srgbClr val="000000"/>
                </a:solidFill>
                <a:latin typeface="+mj-lt"/>
              </a:rPr>
              <a:t>Analista</a:t>
            </a:r>
            <a:endParaRPr lang="en-US" altLang="pt-BR" sz="1600" b="1" dirty="0">
              <a:solidFill>
                <a:srgbClr val="000000"/>
              </a:solidFill>
              <a:latin typeface="+mj-lt"/>
            </a:endParaRPr>
          </a:p>
        </p:txBody>
      </p:sp>
      <p:sp>
        <p:nvSpPr>
          <p:cNvPr id="8" name="Rectangle 7"/>
          <p:cNvSpPr>
            <a:spLocks noChangeArrowheads="1"/>
          </p:cNvSpPr>
          <p:nvPr/>
        </p:nvSpPr>
        <p:spPr bwMode="auto">
          <a:xfrm>
            <a:off x="3291989" y="3356992"/>
            <a:ext cx="1440000" cy="648000"/>
          </a:xfrm>
          <a:prstGeom prst="rect">
            <a:avLst/>
          </a:prstGeom>
          <a:ln>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Identificar</a:t>
            </a:r>
            <a:endParaRPr lang="en-US" altLang="pt-BR" sz="1600" b="1" dirty="0">
              <a:solidFill>
                <a:schemeClr val="accent2">
                  <a:lumMod val="50000"/>
                </a:schemeClr>
              </a:solidFill>
              <a:latin typeface="+mj-lt"/>
            </a:endParaRPr>
          </a:p>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casos</a:t>
            </a:r>
            <a:r>
              <a:rPr lang="en-US" altLang="pt-BR" sz="1600" b="1" dirty="0">
                <a:solidFill>
                  <a:schemeClr val="accent2">
                    <a:lumMod val="50000"/>
                  </a:schemeClr>
                </a:solidFill>
                <a:latin typeface="+mj-lt"/>
              </a:rPr>
              <a:t> de </a:t>
            </a:r>
            <a:r>
              <a:rPr lang="en-US" altLang="pt-BR" sz="1600" b="1" dirty="0" err="1">
                <a:solidFill>
                  <a:schemeClr val="accent2">
                    <a:lumMod val="50000"/>
                  </a:schemeClr>
                </a:solidFill>
                <a:latin typeface="+mj-lt"/>
              </a:rPr>
              <a:t>uso</a:t>
            </a:r>
            <a:endParaRPr lang="pt-BR" altLang="pt-BR" sz="1600" b="1" dirty="0">
              <a:solidFill>
                <a:schemeClr val="accent2">
                  <a:lumMod val="50000"/>
                </a:schemeClr>
              </a:solidFill>
              <a:latin typeface="+mj-lt"/>
            </a:endParaRPr>
          </a:p>
        </p:txBody>
      </p:sp>
      <p:sp>
        <p:nvSpPr>
          <p:cNvPr id="10" name="Rectangle 9"/>
          <p:cNvSpPr>
            <a:spLocks noChangeArrowheads="1"/>
          </p:cNvSpPr>
          <p:nvPr/>
        </p:nvSpPr>
        <p:spPr bwMode="auto">
          <a:xfrm>
            <a:off x="4499992" y="4094325"/>
            <a:ext cx="1440000" cy="648000"/>
          </a:xfrm>
          <a:prstGeom prst="rect">
            <a:avLst/>
          </a:prstGeom>
          <a:ln>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Diagramar</a:t>
            </a:r>
            <a:endParaRPr lang="en-US" altLang="pt-BR" sz="1600" b="1" dirty="0">
              <a:solidFill>
                <a:schemeClr val="accent2">
                  <a:lumMod val="50000"/>
                </a:schemeClr>
              </a:solidFill>
              <a:latin typeface="+mj-lt"/>
            </a:endParaRPr>
          </a:p>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casos</a:t>
            </a:r>
            <a:r>
              <a:rPr lang="en-US" altLang="pt-BR" sz="1600" b="1" dirty="0">
                <a:solidFill>
                  <a:schemeClr val="accent2">
                    <a:lumMod val="50000"/>
                  </a:schemeClr>
                </a:solidFill>
                <a:latin typeface="+mj-lt"/>
              </a:rPr>
              <a:t> de </a:t>
            </a:r>
            <a:r>
              <a:rPr lang="en-US" altLang="pt-BR" sz="1600" b="1" dirty="0" err="1">
                <a:solidFill>
                  <a:schemeClr val="accent2">
                    <a:lumMod val="50000"/>
                  </a:schemeClr>
                </a:solidFill>
                <a:latin typeface="+mj-lt"/>
              </a:rPr>
              <a:t>uso</a:t>
            </a:r>
            <a:endParaRPr lang="en-US" altLang="pt-BR" sz="1600" b="1" dirty="0">
              <a:solidFill>
                <a:schemeClr val="accent2">
                  <a:lumMod val="50000"/>
                </a:schemeClr>
              </a:solidFill>
              <a:latin typeface="+mj-lt"/>
            </a:endParaRPr>
          </a:p>
        </p:txBody>
      </p:sp>
      <p:sp>
        <p:nvSpPr>
          <p:cNvPr id="13" name="Rectangle 22"/>
          <p:cNvSpPr>
            <a:spLocks noChangeArrowheads="1"/>
          </p:cNvSpPr>
          <p:nvPr/>
        </p:nvSpPr>
        <p:spPr bwMode="auto">
          <a:xfrm>
            <a:off x="2084512" y="2636912"/>
            <a:ext cx="1440000" cy="648000"/>
          </a:xfrm>
          <a:prstGeom prst="rect">
            <a:avLst/>
          </a:prstGeom>
          <a:ln>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Identificar</a:t>
            </a:r>
            <a:endParaRPr lang="en-US" altLang="pt-BR" sz="1600" b="1" dirty="0">
              <a:solidFill>
                <a:schemeClr val="accent2">
                  <a:lumMod val="50000"/>
                </a:schemeClr>
              </a:solidFill>
              <a:latin typeface="+mj-lt"/>
            </a:endParaRPr>
          </a:p>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atores</a:t>
            </a:r>
            <a:endParaRPr lang="en-US" altLang="pt-BR" sz="1600" b="1" dirty="0">
              <a:solidFill>
                <a:schemeClr val="accent2">
                  <a:lumMod val="50000"/>
                </a:schemeClr>
              </a:solidFill>
              <a:latin typeface="+mj-lt"/>
            </a:endParaRPr>
          </a:p>
        </p:txBody>
      </p:sp>
      <p:sp>
        <p:nvSpPr>
          <p:cNvPr id="18" name="Rectangle 30"/>
          <p:cNvSpPr>
            <a:spLocks noChangeArrowheads="1"/>
          </p:cNvSpPr>
          <p:nvPr/>
        </p:nvSpPr>
        <p:spPr bwMode="auto">
          <a:xfrm>
            <a:off x="5731853" y="4851907"/>
            <a:ext cx="1440000" cy="648000"/>
          </a:xfrm>
          <a:prstGeom prst="rect">
            <a:avLst/>
          </a:prstGeom>
          <a:ln>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Descrever</a:t>
            </a:r>
            <a:endParaRPr lang="en-US" altLang="pt-BR" sz="1600" b="1" dirty="0">
              <a:solidFill>
                <a:schemeClr val="accent2">
                  <a:lumMod val="50000"/>
                </a:schemeClr>
              </a:solidFill>
              <a:latin typeface="+mj-lt"/>
            </a:endParaRPr>
          </a:p>
          <a:p>
            <a:pPr algn="ctr" defTabSz="844083" eaLnBrk="0" fontAlgn="base" hangingPunct="0">
              <a:lnSpc>
                <a:spcPct val="90000"/>
              </a:lnSpc>
              <a:spcBef>
                <a:spcPct val="20000"/>
              </a:spcBef>
              <a:spcAft>
                <a:spcPct val="0"/>
              </a:spcAft>
              <a:buClr>
                <a:srgbClr val="FF9933"/>
              </a:buClr>
              <a:buSzPct val="120000"/>
            </a:pPr>
            <a:r>
              <a:rPr lang="en-US" altLang="pt-BR" sz="1600" b="1" dirty="0" err="1">
                <a:solidFill>
                  <a:schemeClr val="accent2">
                    <a:lumMod val="50000"/>
                  </a:schemeClr>
                </a:solidFill>
                <a:latin typeface="+mj-lt"/>
              </a:rPr>
              <a:t>casos</a:t>
            </a:r>
            <a:r>
              <a:rPr lang="en-US" altLang="pt-BR" sz="1600" b="1" dirty="0">
                <a:solidFill>
                  <a:schemeClr val="accent2">
                    <a:lumMod val="50000"/>
                  </a:schemeClr>
                </a:solidFill>
                <a:latin typeface="+mj-lt"/>
              </a:rPr>
              <a:t> de </a:t>
            </a:r>
            <a:r>
              <a:rPr lang="en-US" altLang="pt-BR" sz="1600" b="1" dirty="0" err="1">
                <a:solidFill>
                  <a:schemeClr val="accent2">
                    <a:lumMod val="50000"/>
                  </a:schemeClr>
                </a:solidFill>
                <a:latin typeface="+mj-lt"/>
              </a:rPr>
              <a:t>uso</a:t>
            </a:r>
            <a:endParaRPr lang="en-US" altLang="pt-BR" sz="1600" b="1" dirty="0">
              <a:solidFill>
                <a:schemeClr val="accent2">
                  <a:lumMod val="50000"/>
                </a:schemeClr>
              </a:solidFill>
              <a:latin typeface="+mj-lt"/>
            </a:endParaRPr>
          </a:p>
        </p:txBody>
      </p:sp>
      <p:sp>
        <p:nvSpPr>
          <p:cNvPr id="21" name="Rectangle 33"/>
          <p:cNvSpPr>
            <a:spLocks noChangeArrowheads="1"/>
          </p:cNvSpPr>
          <p:nvPr/>
        </p:nvSpPr>
        <p:spPr bwMode="auto">
          <a:xfrm>
            <a:off x="6948264" y="5589240"/>
            <a:ext cx="1440000" cy="648000"/>
          </a:xfrm>
          <a:prstGeom prst="rect">
            <a:avLst/>
          </a:prstGeom>
          <a:ln>
            <a:headEnd/>
            <a:tailEnd/>
          </a:ln>
          <a:effectLst>
            <a:outerShdw blurRad="50800" dist="38100" dir="2700000" algn="tl" rotWithShape="0">
              <a:prstClr val="black">
                <a:alpha val="40000"/>
              </a:prstClr>
            </a:outerShdw>
          </a:effectLst>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spcBef>
                <a:spcPct val="0"/>
              </a:spcBef>
              <a:spcAft>
                <a:spcPct val="0"/>
              </a:spcAft>
            </a:pPr>
            <a:r>
              <a:rPr lang="en-US" altLang="pt-BR" sz="1600" b="1" dirty="0" err="1">
                <a:solidFill>
                  <a:schemeClr val="accent2">
                    <a:lumMod val="50000"/>
                  </a:schemeClr>
                </a:solidFill>
                <a:latin typeface="+mj-lt"/>
              </a:rPr>
              <a:t>Verificar</a:t>
            </a:r>
            <a:r>
              <a:rPr lang="en-US" altLang="pt-BR" sz="1600" b="1" dirty="0">
                <a:solidFill>
                  <a:schemeClr val="accent2">
                    <a:lumMod val="50000"/>
                  </a:schemeClr>
                </a:solidFill>
                <a:latin typeface="+mj-lt"/>
              </a:rPr>
              <a:t> </a:t>
            </a:r>
            <a:r>
              <a:rPr lang="en-US" altLang="pt-BR" sz="1600" b="1" dirty="0" err="1">
                <a:solidFill>
                  <a:schemeClr val="accent2">
                    <a:lumMod val="50000"/>
                  </a:schemeClr>
                </a:solidFill>
                <a:latin typeface="+mj-lt"/>
              </a:rPr>
              <a:t>modelo</a:t>
            </a:r>
            <a:endParaRPr lang="en-US" altLang="pt-BR" sz="1600" b="1" dirty="0">
              <a:solidFill>
                <a:schemeClr val="accent2">
                  <a:lumMod val="50000"/>
                </a:schemeClr>
              </a:solidFill>
              <a:latin typeface="+mj-lt"/>
            </a:endParaRPr>
          </a:p>
          <a:p>
            <a:pPr algn="ctr" defTabSz="844083" eaLnBrk="0" fontAlgn="base" hangingPunct="0">
              <a:spcBef>
                <a:spcPct val="0"/>
              </a:spcBef>
              <a:spcAft>
                <a:spcPct val="0"/>
              </a:spcAft>
            </a:pPr>
            <a:r>
              <a:rPr lang="en-US" altLang="pt-BR" sz="1600" b="1" dirty="0">
                <a:solidFill>
                  <a:schemeClr val="accent2">
                    <a:lumMod val="50000"/>
                  </a:schemeClr>
                </a:solidFill>
                <a:latin typeface="+mj-lt"/>
              </a:rPr>
              <a:t>de </a:t>
            </a:r>
            <a:r>
              <a:rPr lang="en-US" altLang="pt-BR" sz="1600" b="1" dirty="0" err="1">
                <a:solidFill>
                  <a:schemeClr val="accent2">
                    <a:lumMod val="50000"/>
                  </a:schemeClr>
                </a:solidFill>
                <a:latin typeface="+mj-lt"/>
              </a:rPr>
              <a:t>casos</a:t>
            </a:r>
            <a:r>
              <a:rPr lang="en-US" altLang="pt-BR" sz="1600" b="1" dirty="0">
                <a:solidFill>
                  <a:schemeClr val="accent2">
                    <a:lumMod val="50000"/>
                  </a:schemeClr>
                </a:solidFill>
                <a:latin typeface="+mj-lt"/>
              </a:rPr>
              <a:t> de </a:t>
            </a:r>
            <a:r>
              <a:rPr lang="en-US" altLang="pt-BR" sz="1600" b="1" dirty="0" err="1">
                <a:solidFill>
                  <a:schemeClr val="accent2">
                    <a:lumMod val="50000"/>
                  </a:schemeClr>
                </a:solidFill>
                <a:latin typeface="+mj-lt"/>
              </a:rPr>
              <a:t>uso</a:t>
            </a:r>
            <a:endParaRPr lang="en-US" altLang="pt-BR" sz="1600" b="1" dirty="0">
              <a:solidFill>
                <a:schemeClr val="accent2">
                  <a:lumMod val="50000"/>
                </a:schemeClr>
              </a:solidFill>
              <a:latin typeface="+mj-lt"/>
            </a:endParaRPr>
          </a:p>
        </p:txBody>
      </p:sp>
      <p:cxnSp>
        <p:nvCxnSpPr>
          <p:cNvPr id="33" name="Conector Angulado 32"/>
          <p:cNvCxnSpPr>
            <a:endCxn id="13" idx="0"/>
          </p:cNvCxnSpPr>
          <p:nvPr/>
        </p:nvCxnSpPr>
        <p:spPr>
          <a:xfrm>
            <a:off x="2084512" y="2301516"/>
            <a:ext cx="720000" cy="335396"/>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do 35"/>
          <p:cNvCxnSpPr>
            <a:stCxn id="13" idx="3"/>
            <a:endCxn id="8" idx="0"/>
          </p:cNvCxnSpPr>
          <p:nvPr/>
        </p:nvCxnSpPr>
        <p:spPr>
          <a:xfrm>
            <a:off x="3524512" y="2960912"/>
            <a:ext cx="487477" cy="39608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Angulado 39"/>
          <p:cNvCxnSpPr>
            <a:stCxn id="8" idx="3"/>
            <a:endCxn id="10" idx="0"/>
          </p:cNvCxnSpPr>
          <p:nvPr/>
        </p:nvCxnSpPr>
        <p:spPr>
          <a:xfrm>
            <a:off x="4731989" y="3680992"/>
            <a:ext cx="488003" cy="413333"/>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do 42"/>
          <p:cNvCxnSpPr>
            <a:stCxn id="10" idx="3"/>
            <a:endCxn id="18" idx="0"/>
          </p:cNvCxnSpPr>
          <p:nvPr/>
        </p:nvCxnSpPr>
        <p:spPr>
          <a:xfrm>
            <a:off x="5939992" y="4418325"/>
            <a:ext cx="511861" cy="433582"/>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Angulado 45"/>
          <p:cNvCxnSpPr>
            <a:stCxn id="18" idx="3"/>
            <a:endCxn id="21" idx="0"/>
          </p:cNvCxnSpPr>
          <p:nvPr/>
        </p:nvCxnSpPr>
        <p:spPr>
          <a:xfrm>
            <a:off x="7171853" y="5175907"/>
            <a:ext cx="496411" cy="413333"/>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do 48"/>
          <p:cNvCxnSpPr>
            <a:stCxn id="21" idx="1"/>
            <a:endCxn id="13" idx="2"/>
          </p:cNvCxnSpPr>
          <p:nvPr/>
        </p:nvCxnSpPr>
        <p:spPr>
          <a:xfrm rot="10800000">
            <a:off x="2804512" y="3284912"/>
            <a:ext cx="4143752" cy="2628328"/>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Angulado 51"/>
          <p:cNvCxnSpPr>
            <a:stCxn id="21" idx="1"/>
            <a:endCxn id="8" idx="2"/>
          </p:cNvCxnSpPr>
          <p:nvPr/>
        </p:nvCxnSpPr>
        <p:spPr>
          <a:xfrm rot="10800000">
            <a:off x="4011990" y="4004992"/>
            <a:ext cx="2936275" cy="1908248"/>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do 54"/>
          <p:cNvCxnSpPr>
            <a:stCxn id="21" idx="1"/>
            <a:endCxn id="10" idx="2"/>
          </p:cNvCxnSpPr>
          <p:nvPr/>
        </p:nvCxnSpPr>
        <p:spPr>
          <a:xfrm rot="10800000">
            <a:off x="5219992" y="4742326"/>
            <a:ext cx="1728272" cy="1170915"/>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Angulado 57"/>
          <p:cNvCxnSpPr>
            <a:stCxn id="21" idx="1"/>
            <a:endCxn id="18" idx="2"/>
          </p:cNvCxnSpPr>
          <p:nvPr/>
        </p:nvCxnSpPr>
        <p:spPr>
          <a:xfrm rot="10800000">
            <a:off x="6451854" y="5499908"/>
            <a:ext cx="496411" cy="413333"/>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Angulado 60"/>
          <p:cNvCxnSpPr>
            <a:stCxn id="18" idx="1"/>
            <a:endCxn id="13" idx="2"/>
          </p:cNvCxnSpPr>
          <p:nvPr/>
        </p:nvCxnSpPr>
        <p:spPr>
          <a:xfrm rot="10800000">
            <a:off x="2804513" y="3284913"/>
            <a:ext cx="2927341" cy="1890995"/>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Angulado 63"/>
          <p:cNvCxnSpPr>
            <a:stCxn id="10" idx="1"/>
            <a:endCxn id="13" idx="2"/>
          </p:cNvCxnSpPr>
          <p:nvPr/>
        </p:nvCxnSpPr>
        <p:spPr>
          <a:xfrm rot="10800000">
            <a:off x="2804512" y="3284913"/>
            <a:ext cx="1695480" cy="1133413"/>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do 66"/>
          <p:cNvCxnSpPr>
            <a:stCxn id="8" idx="1"/>
            <a:endCxn id="13" idx="2"/>
          </p:cNvCxnSpPr>
          <p:nvPr/>
        </p:nvCxnSpPr>
        <p:spPr>
          <a:xfrm rot="10800000">
            <a:off x="2804513" y="3284912"/>
            <a:ext cx="487477" cy="396080"/>
          </a:xfrm>
          <a:prstGeom prst="bentConnector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7042" name="Picture 2" descr="Image result for system analy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91" y="1829743"/>
            <a:ext cx="1187624" cy="152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3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Como identificar atores?</a:t>
            </a:r>
            <a:endParaRPr lang="pt-BR" dirty="0"/>
          </a:p>
        </p:txBody>
      </p:sp>
      <p:sp>
        <p:nvSpPr>
          <p:cNvPr id="3" name="Espaço Reservado para Conteúdo 2"/>
          <p:cNvSpPr>
            <a:spLocks noGrp="1"/>
          </p:cNvSpPr>
          <p:nvPr>
            <p:ph idx="1"/>
          </p:nvPr>
        </p:nvSpPr>
        <p:spPr/>
        <p:txBody>
          <a:bodyPr>
            <a:noAutofit/>
          </a:bodyPr>
          <a:lstStyle/>
          <a:p>
            <a:pPr>
              <a:lnSpc>
                <a:spcPct val="105000"/>
              </a:lnSpc>
              <a:tabLst>
                <a:tab pos="0" algn="l"/>
              </a:tabLst>
            </a:pPr>
            <a:r>
              <a:rPr lang="pt-BR" altLang="pt-BR" dirty="0"/>
              <a:t>Quem usará a funcionalidade principal do sistema?</a:t>
            </a:r>
          </a:p>
          <a:p>
            <a:pPr>
              <a:lnSpc>
                <a:spcPct val="105000"/>
              </a:lnSpc>
              <a:tabLst>
                <a:tab pos="0" algn="l"/>
              </a:tabLst>
            </a:pPr>
            <a:r>
              <a:rPr lang="pt-BR" altLang="pt-BR" dirty="0"/>
              <a:t>Quem precisará de suporte do sistema para desempenhar suas tarefas diárias?</a:t>
            </a:r>
          </a:p>
          <a:p>
            <a:pPr>
              <a:lnSpc>
                <a:spcPct val="105000"/>
              </a:lnSpc>
              <a:tabLst>
                <a:tab pos="0" algn="l"/>
              </a:tabLst>
            </a:pPr>
            <a:r>
              <a:rPr lang="pt-BR" altLang="pt-BR" dirty="0"/>
              <a:t>Quem necessitará manter, administrar e dar continuidade ao sistema?</a:t>
            </a:r>
          </a:p>
          <a:p>
            <a:pPr>
              <a:lnSpc>
                <a:spcPct val="105000"/>
              </a:lnSpc>
              <a:tabLst>
                <a:tab pos="0" algn="l"/>
              </a:tabLst>
            </a:pPr>
            <a:r>
              <a:rPr lang="pt-BR" altLang="pt-BR" dirty="0"/>
              <a:t>Que dispositivos de hardware o sistema necessita ter?</a:t>
            </a:r>
          </a:p>
          <a:p>
            <a:pPr>
              <a:lnSpc>
                <a:spcPct val="105000"/>
              </a:lnSpc>
              <a:tabLst>
                <a:tab pos="0" algn="l"/>
              </a:tabLst>
            </a:pPr>
            <a:r>
              <a:rPr lang="pt-BR" altLang="pt-BR" dirty="0"/>
              <a:t>Com que outros sistemas o sistema necessita interagir?</a:t>
            </a:r>
          </a:p>
          <a:p>
            <a:pPr>
              <a:lnSpc>
                <a:spcPct val="105000"/>
              </a:lnSpc>
              <a:tabLst>
                <a:tab pos="0" algn="l"/>
              </a:tabLst>
            </a:pPr>
            <a:r>
              <a:rPr lang="pt-BR" altLang="pt-BR" dirty="0"/>
              <a:t>Quem ou o que tem interesse nos resultados que o sistema produz?</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37</a:t>
            </a:fld>
            <a:endParaRPr lang="pt-BR"/>
          </a:p>
        </p:txBody>
      </p:sp>
    </p:spTree>
    <p:extLst>
      <p:ext uri="{BB962C8B-B14F-4D97-AF65-F5344CB8AC3E}">
        <p14:creationId xmlns:p14="http://schemas.microsoft.com/office/powerpoint/2010/main" val="2332712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Como identificar casos de uso?</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dirty="0"/>
              <a:t>Abordagens</a:t>
            </a:r>
          </a:p>
          <a:p>
            <a:pPr lvl="1">
              <a:tabLst>
                <a:tab pos="0" algn="l"/>
              </a:tabLst>
            </a:pPr>
            <a:r>
              <a:rPr lang="pt-BR" altLang="pt-BR" dirty="0"/>
              <a:t>A partir de atores</a:t>
            </a:r>
          </a:p>
          <a:p>
            <a:pPr lvl="2">
              <a:lnSpc>
                <a:spcPct val="95000"/>
              </a:lnSpc>
              <a:tabLst>
                <a:tab pos="0" algn="l"/>
              </a:tabLst>
            </a:pPr>
            <a:r>
              <a:rPr lang="pt-BR" altLang="pt-BR" i="0" dirty="0"/>
              <a:t>Identificar atores</a:t>
            </a:r>
          </a:p>
          <a:p>
            <a:pPr lvl="2">
              <a:lnSpc>
                <a:spcPct val="95000"/>
              </a:lnSpc>
              <a:tabLst>
                <a:tab pos="0" algn="l"/>
              </a:tabLst>
            </a:pPr>
            <a:r>
              <a:rPr lang="pt-BR" altLang="pt-BR" i="0" dirty="0"/>
              <a:t>Para cada ator, identificar processos que  eles iniciam ou participam</a:t>
            </a:r>
          </a:p>
          <a:p>
            <a:pPr lvl="1">
              <a:tabLst>
                <a:tab pos="0" algn="l"/>
              </a:tabLst>
            </a:pPr>
            <a:endParaRPr lang="pt-BR" altLang="pt-BR" dirty="0"/>
          </a:p>
          <a:p>
            <a:pPr lvl="1">
              <a:tabLst>
                <a:tab pos="0" algn="l"/>
              </a:tabLst>
            </a:pPr>
            <a:r>
              <a:rPr lang="pt-BR" altLang="pt-BR" dirty="0"/>
              <a:t>A partir de eventos</a:t>
            </a:r>
          </a:p>
          <a:p>
            <a:pPr lvl="2">
              <a:lnSpc>
                <a:spcPct val="95000"/>
              </a:lnSpc>
              <a:tabLst>
                <a:tab pos="0" algn="l"/>
              </a:tabLst>
            </a:pPr>
            <a:r>
              <a:rPr lang="pt-BR" altLang="pt-BR" i="0" dirty="0"/>
              <a:t>Identificar eventos externos que o sistema deve responder </a:t>
            </a:r>
          </a:p>
          <a:p>
            <a:pPr lvl="2">
              <a:lnSpc>
                <a:spcPct val="95000"/>
              </a:lnSpc>
              <a:tabLst>
                <a:tab pos="0" algn="l"/>
              </a:tabLst>
            </a:pPr>
            <a:r>
              <a:rPr lang="pt-BR" altLang="pt-BR" i="0" dirty="0"/>
              <a:t>Relacionar os eventos a atores e casos de uso</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38</a:t>
            </a:fld>
            <a:endParaRPr lang="pt-BR"/>
          </a:p>
        </p:txBody>
      </p:sp>
    </p:spTree>
    <p:extLst>
      <p:ext uri="{BB962C8B-B14F-4D97-AF65-F5344CB8AC3E}">
        <p14:creationId xmlns:p14="http://schemas.microsoft.com/office/powerpoint/2010/main" val="189774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Como identificar casos de uso?</a:t>
            </a:r>
            <a:endParaRPr lang="pt-BR" dirty="0"/>
          </a:p>
        </p:txBody>
      </p:sp>
      <p:sp>
        <p:nvSpPr>
          <p:cNvPr id="3" name="Espaço Reservado para Conteúdo 2"/>
          <p:cNvSpPr>
            <a:spLocks noGrp="1"/>
          </p:cNvSpPr>
          <p:nvPr>
            <p:ph idx="1"/>
          </p:nvPr>
        </p:nvSpPr>
        <p:spPr/>
        <p:txBody>
          <a:bodyPr>
            <a:normAutofit fontScale="77500" lnSpcReduction="20000"/>
          </a:bodyPr>
          <a:lstStyle/>
          <a:p>
            <a:pPr>
              <a:lnSpc>
                <a:spcPct val="115000"/>
              </a:lnSpc>
              <a:tabLst>
                <a:tab pos="0" algn="l"/>
              </a:tabLst>
            </a:pPr>
            <a:r>
              <a:rPr lang="pt-BR" altLang="pt-BR" dirty="0"/>
              <a:t>Que funções os atores requisitam do sistema? O que os atores necessitam fazer?</a:t>
            </a:r>
          </a:p>
          <a:p>
            <a:pPr>
              <a:lnSpc>
                <a:spcPct val="115000"/>
              </a:lnSpc>
              <a:tabLst>
                <a:tab pos="0" algn="l"/>
              </a:tabLst>
            </a:pPr>
            <a:r>
              <a:rPr lang="pt-BR" altLang="pt-BR" dirty="0"/>
              <a:t>Os atores necessitam ler, criar, destruir, modificar ou armazenar que tipo de informação no sistema?</a:t>
            </a:r>
          </a:p>
          <a:p>
            <a:pPr>
              <a:lnSpc>
                <a:spcPct val="115000"/>
              </a:lnSpc>
              <a:tabLst>
                <a:tab pos="0" algn="l"/>
              </a:tabLst>
            </a:pPr>
            <a:r>
              <a:rPr lang="pt-BR" altLang="pt-BR" dirty="0"/>
              <a:t>Os atores devem ser notificados sobre que eventos do sistema? Os atores necessitam notificar o sistema de alguma coisa? O que esses eventos representam em termos de funcionalidade?</a:t>
            </a:r>
          </a:p>
          <a:p>
            <a:pPr>
              <a:lnSpc>
                <a:spcPct val="115000"/>
              </a:lnSpc>
              <a:tabLst>
                <a:tab pos="0" algn="l"/>
              </a:tabLst>
            </a:pPr>
            <a:r>
              <a:rPr lang="pt-BR" altLang="pt-BR" dirty="0"/>
              <a:t>O trabalho diário dos atores pode ser simplificado ou realizado de forma mais eficiente através de novas funções do sistema?</a:t>
            </a:r>
          </a:p>
          <a:p>
            <a:pPr>
              <a:lnSpc>
                <a:spcPct val="115000"/>
              </a:lnSpc>
              <a:tabLst>
                <a:tab pos="0" algn="l"/>
              </a:tabLst>
            </a:pPr>
            <a:r>
              <a:rPr lang="pt-BR" altLang="pt-BR" dirty="0"/>
              <a:t>Que entradas/saídas o sistema necessita ter? De onde/Para onde essas entradas/saídas vêm/vão?</a:t>
            </a:r>
          </a:p>
          <a:p>
            <a:pPr>
              <a:lnSpc>
                <a:spcPct val="115000"/>
              </a:lnSpc>
              <a:tabLst>
                <a:tab pos="0" algn="l"/>
              </a:tabLst>
            </a:pPr>
            <a:r>
              <a:rPr lang="pt-BR" altLang="pt-BR" dirty="0"/>
              <a:t>Quais são os maiores problemas da implementação atual do sistema ou do processo atual?</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39</a:t>
            </a:fld>
            <a:endParaRPr lang="pt-BR"/>
          </a:p>
        </p:txBody>
      </p:sp>
    </p:spTree>
    <p:extLst>
      <p:ext uri="{BB962C8B-B14F-4D97-AF65-F5344CB8AC3E}">
        <p14:creationId xmlns:p14="http://schemas.microsoft.com/office/powerpoint/2010/main" val="1514243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Para quê?</a:t>
            </a:r>
            <a:endParaRPr lang="pt-BR" dirty="0"/>
          </a:p>
        </p:txBody>
      </p:sp>
      <p:sp>
        <p:nvSpPr>
          <p:cNvPr id="3" name="Espaço Reservado para Conteúdo 2"/>
          <p:cNvSpPr>
            <a:spLocks noGrp="1"/>
          </p:cNvSpPr>
          <p:nvPr>
            <p:ph idx="1"/>
          </p:nvPr>
        </p:nvSpPr>
        <p:spPr/>
        <p:txBody>
          <a:bodyPr numCol="2">
            <a:normAutofit lnSpcReduction="10000"/>
          </a:bodyPr>
          <a:lstStyle/>
          <a:p>
            <a:pPr>
              <a:lnSpc>
                <a:spcPct val="95000"/>
              </a:lnSpc>
              <a:tabLst>
                <a:tab pos="0" algn="l"/>
              </a:tabLst>
            </a:pPr>
            <a:r>
              <a:rPr lang="pt-BR" altLang="pt-BR" dirty="0"/>
              <a:t>Descrever requisitos funcionais do sistema</a:t>
            </a:r>
          </a:p>
          <a:p>
            <a:pPr lvl="1">
              <a:tabLst>
                <a:tab pos="0" algn="l"/>
              </a:tabLst>
            </a:pPr>
            <a:r>
              <a:rPr lang="pt-BR" altLang="pt-BR" dirty="0"/>
              <a:t>Parte integrante da especificação de requisitos</a:t>
            </a:r>
          </a:p>
          <a:p>
            <a:pPr>
              <a:lnSpc>
                <a:spcPct val="95000"/>
              </a:lnSpc>
              <a:tabLst>
                <a:tab pos="0" algn="l"/>
              </a:tabLst>
            </a:pPr>
            <a:endParaRPr lang="pt-BR" altLang="pt-BR" dirty="0"/>
          </a:p>
          <a:p>
            <a:pPr>
              <a:lnSpc>
                <a:spcPct val="95000"/>
              </a:lnSpc>
              <a:tabLst>
                <a:tab pos="0" algn="l"/>
              </a:tabLst>
            </a:pPr>
            <a:r>
              <a:rPr lang="pt-BR" altLang="pt-BR" dirty="0"/>
              <a:t>Descrever interações típicas entre usuários do sistema e sistema, fornecendo uma narrativa de como o sistema pode ser usado</a:t>
            </a:r>
          </a:p>
          <a:p>
            <a:pPr>
              <a:lnSpc>
                <a:spcPct val="95000"/>
              </a:lnSpc>
              <a:tabLst>
                <a:tab pos="0" algn="l"/>
              </a:tabLst>
            </a:pPr>
            <a:endParaRPr lang="pt-BR" altLang="pt-BR" dirty="0"/>
          </a:p>
          <a:p>
            <a:pPr>
              <a:lnSpc>
                <a:spcPct val="95000"/>
              </a:lnSpc>
              <a:tabLst>
                <a:tab pos="0" algn="l"/>
              </a:tabLst>
            </a:pPr>
            <a:r>
              <a:rPr lang="pt-BR" altLang="pt-BR" dirty="0"/>
              <a:t>Facilitar a comunicação entre desenvolvedores e usuários</a:t>
            </a:r>
          </a:p>
          <a:p>
            <a:pPr lvl="1">
              <a:tabLst>
                <a:tab pos="0" algn="l"/>
              </a:tabLst>
            </a:pPr>
            <a:r>
              <a:rPr lang="pt-BR" altLang="pt-BR" dirty="0"/>
              <a:t>Notação gráfica simples</a:t>
            </a:r>
          </a:p>
          <a:p>
            <a:pPr lvl="1" algn="ctr">
              <a:tabLst>
                <a:tab pos="0" algn="l"/>
              </a:tabLst>
            </a:pPr>
            <a:r>
              <a:rPr lang="pt-BR" altLang="pt-BR" dirty="0"/>
              <a:t>+</a:t>
            </a:r>
          </a:p>
          <a:p>
            <a:pPr lvl="1">
              <a:tabLst>
                <a:tab pos="0" algn="l"/>
              </a:tabLst>
            </a:pPr>
            <a:r>
              <a:rPr lang="pt-BR" altLang="pt-BR" dirty="0"/>
              <a:t>Descrição em linguagem natural</a:t>
            </a:r>
          </a:p>
          <a:p>
            <a:endParaRPr lang="pt-BR" altLang="pt-BR" dirty="0">
              <a:ea typeface="ヒラギノ角ゴ Pro W3" pitchFamily="124" charset="-128"/>
            </a:endParaRPr>
          </a:p>
          <a:p>
            <a:pPr>
              <a:lnSpc>
                <a:spcPct val="95000"/>
              </a:lnSpc>
              <a:tabLst>
                <a:tab pos="0" algn="l"/>
              </a:tabLst>
            </a:pPr>
            <a:r>
              <a:rPr lang="pt-BR" altLang="pt-BR" dirty="0"/>
              <a:t>Direcionar tarefas posteriores do ciclo de vida do sistema</a:t>
            </a:r>
          </a:p>
          <a:p>
            <a:pPr lvl="1">
              <a:lnSpc>
                <a:spcPct val="95000"/>
              </a:lnSpc>
              <a:tabLst>
                <a:tab pos="0" algn="l"/>
              </a:tabLst>
            </a:pPr>
            <a:r>
              <a:rPr lang="pt-BR" altLang="pt-BR" dirty="0"/>
              <a:t>Exemplo: testes</a:t>
            </a:r>
          </a:p>
          <a:p>
            <a:pPr>
              <a:lnSpc>
                <a:spcPct val="95000"/>
              </a:lnSpc>
              <a:tabLst>
                <a:tab pos="0" algn="l"/>
              </a:tabLst>
            </a:pP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a:t>
            </a:fld>
            <a:endParaRPr lang="pt-BR"/>
          </a:p>
        </p:txBody>
      </p:sp>
    </p:spTree>
    <p:extLst>
      <p:ext uri="{BB962C8B-B14F-4D97-AF65-F5344CB8AC3E}">
        <p14:creationId xmlns:p14="http://schemas.microsoft.com/office/powerpoint/2010/main" val="3728463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Como verificar casos de uso?</a:t>
            </a:r>
            <a:endParaRPr lang="pt-BR" dirty="0"/>
          </a:p>
        </p:txBody>
      </p:sp>
      <p:sp>
        <p:nvSpPr>
          <p:cNvPr id="3" name="Espaço Reservado para Conteúdo 2"/>
          <p:cNvSpPr>
            <a:spLocks noGrp="1"/>
          </p:cNvSpPr>
          <p:nvPr>
            <p:ph idx="1"/>
          </p:nvPr>
        </p:nvSpPr>
        <p:spPr/>
        <p:txBody>
          <a:bodyPr>
            <a:normAutofit fontScale="77500" lnSpcReduction="20000"/>
          </a:bodyPr>
          <a:lstStyle/>
          <a:p>
            <a:pPr>
              <a:lnSpc>
                <a:spcPct val="115000"/>
              </a:lnSpc>
              <a:tabLst>
                <a:tab pos="0" algn="l"/>
              </a:tabLst>
            </a:pPr>
            <a:r>
              <a:rPr lang="pt-BR" altLang="pt-BR" dirty="0"/>
              <a:t>Todos os atores do modelo de casos de uso têm relacionamento de comunicação?</a:t>
            </a:r>
          </a:p>
          <a:p>
            <a:pPr>
              <a:lnSpc>
                <a:spcPct val="115000"/>
              </a:lnSpc>
              <a:tabLst>
                <a:tab pos="0" algn="l"/>
              </a:tabLst>
            </a:pPr>
            <a:r>
              <a:rPr lang="pt-BR" altLang="pt-BR" dirty="0"/>
              <a:t>Existem casos de uso sem relacionamento de comunicação?</a:t>
            </a:r>
          </a:p>
          <a:p>
            <a:pPr>
              <a:lnSpc>
                <a:spcPct val="115000"/>
              </a:lnSpc>
              <a:tabLst>
                <a:tab pos="0" algn="l"/>
              </a:tabLst>
            </a:pPr>
            <a:r>
              <a:rPr lang="pt-BR" altLang="pt-BR" dirty="0"/>
              <a:t>Existem requisitos funcionais conhecidos que não são abordados por nenhum caso de uso?</a:t>
            </a:r>
          </a:p>
          <a:p>
            <a:pPr>
              <a:lnSpc>
                <a:spcPct val="115000"/>
              </a:lnSpc>
              <a:tabLst>
                <a:tab pos="0" algn="l"/>
              </a:tabLst>
            </a:pPr>
            <a:r>
              <a:rPr lang="pt-BR" altLang="pt-BR" sz="2500" dirty="0"/>
              <a:t>Há similaridades entre um número de atores que representam um papel comum?</a:t>
            </a:r>
          </a:p>
          <a:p>
            <a:pPr lvl="1">
              <a:lnSpc>
                <a:spcPct val="105000"/>
              </a:lnSpc>
              <a:tabLst>
                <a:tab pos="0" algn="l"/>
              </a:tabLst>
            </a:pPr>
            <a:r>
              <a:rPr lang="pt-BR" altLang="pt-BR" sz="2500" dirty="0"/>
              <a:t>generalização</a:t>
            </a:r>
          </a:p>
          <a:p>
            <a:pPr>
              <a:lnSpc>
                <a:spcPct val="115000"/>
              </a:lnSpc>
              <a:tabLst>
                <a:tab pos="0" algn="l"/>
              </a:tabLst>
            </a:pPr>
            <a:r>
              <a:rPr lang="pt-BR" altLang="pt-BR" sz="2500" dirty="0"/>
              <a:t>Há similaridades entre um número de casos de uso que representam um fluxo comum de atividades?</a:t>
            </a:r>
          </a:p>
          <a:p>
            <a:pPr lvl="1">
              <a:lnSpc>
                <a:spcPct val="105000"/>
              </a:lnSpc>
              <a:tabLst>
                <a:tab pos="0" algn="l"/>
              </a:tabLst>
            </a:pPr>
            <a:r>
              <a:rPr lang="pt-BR" altLang="pt-BR" sz="2500" dirty="0"/>
              <a:t>relacionamento &lt;inclui&gt;</a:t>
            </a:r>
          </a:p>
          <a:p>
            <a:pPr>
              <a:lnSpc>
                <a:spcPct val="115000"/>
              </a:lnSpc>
              <a:tabLst>
                <a:tab pos="0" algn="l"/>
              </a:tabLst>
            </a:pPr>
            <a:r>
              <a:rPr lang="pt-BR" altLang="pt-BR" sz="2600" dirty="0"/>
              <a:t>Existem casos de uso especiais de um caso de uso existente?</a:t>
            </a:r>
          </a:p>
          <a:p>
            <a:pPr lvl="1">
              <a:lnSpc>
                <a:spcPct val="105000"/>
              </a:lnSpc>
              <a:tabLst>
                <a:tab pos="0" algn="l"/>
              </a:tabLst>
            </a:pPr>
            <a:r>
              <a:rPr lang="pt-BR" altLang="pt-BR" sz="2500" dirty="0"/>
              <a:t>relacionamento &lt;estende&gt;</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40</a:t>
            </a:fld>
            <a:endParaRPr lang="pt-BR"/>
          </a:p>
        </p:txBody>
      </p:sp>
    </p:spTree>
    <p:extLst>
      <p:ext uri="{BB962C8B-B14F-4D97-AF65-F5344CB8AC3E}">
        <p14:creationId xmlns:p14="http://schemas.microsoft.com/office/powerpoint/2010/main" val="1106626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Para descontrair </a:t>
            </a:r>
            <a:r>
              <a:rPr lang="pt-BR" altLang="pt-BR" dirty="0">
                <a:ea typeface="ヒラギノ角ゴ Pro W3" pitchFamily="124" charset="-128"/>
                <a:sym typeface="Wingdings" panose="05000000000000000000" pitchFamily="2" charset="2"/>
              </a:rPr>
              <a:t></a:t>
            </a:r>
            <a:endParaRPr 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41</a:t>
            </a:fld>
            <a:endParaRPr lang="pt-BR"/>
          </a:p>
        </p:txBody>
      </p:sp>
      <p:pic>
        <p:nvPicPr>
          <p:cNvPr id="7" name="Imagem 1"/>
          <p:cNvPicPr>
            <a:picLocks noChangeAspect="1"/>
          </p:cNvPicPr>
          <p:nvPr/>
        </p:nvPicPr>
        <p:blipFill rotWithShape="1">
          <a:blip r:embed="rId2">
            <a:extLst>
              <a:ext uri="{28A0092B-C50C-407E-A947-70E740481C1C}">
                <a14:useLocalDpi xmlns:a14="http://schemas.microsoft.com/office/drawing/2010/main" val="0"/>
              </a:ext>
            </a:extLst>
          </a:blip>
          <a:srcRect l="5177" t="3870" r="17255" b="31001"/>
          <a:stretch/>
        </p:blipFill>
        <p:spPr bwMode="auto">
          <a:xfrm>
            <a:off x="1835696" y="1990854"/>
            <a:ext cx="5544616" cy="410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977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08428-0495-445E-90D9-7F15698F4C9B}"/>
              </a:ext>
            </a:extLst>
          </p:cNvPr>
          <p:cNvSpPr>
            <a:spLocks noGrp="1"/>
          </p:cNvSpPr>
          <p:nvPr>
            <p:ph type="title"/>
          </p:nvPr>
        </p:nvSpPr>
        <p:spPr/>
        <p:txBody>
          <a:bodyPr/>
          <a:lstStyle/>
          <a:p>
            <a:r>
              <a:rPr lang="pt-BR" dirty="0"/>
              <a:t>Links interessantes</a:t>
            </a:r>
          </a:p>
        </p:txBody>
      </p:sp>
      <p:sp>
        <p:nvSpPr>
          <p:cNvPr id="3" name="Espaço Reservado para Conteúdo 2">
            <a:extLst>
              <a:ext uri="{FF2B5EF4-FFF2-40B4-BE49-F238E27FC236}">
                <a16:creationId xmlns:a16="http://schemas.microsoft.com/office/drawing/2014/main" id="{9F133E93-D343-4901-913E-56C75260F025}"/>
              </a:ext>
            </a:extLst>
          </p:cNvPr>
          <p:cNvSpPr>
            <a:spLocks noGrp="1"/>
          </p:cNvSpPr>
          <p:nvPr>
            <p:ph idx="1"/>
          </p:nvPr>
        </p:nvSpPr>
        <p:spPr/>
        <p:txBody>
          <a:bodyPr/>
          <a:lstStyle/>
          <a:p>
            <a:r>
              <a:rPr lang="pt-BR">
                <a:hlinkClick r:id="rId2"/>
              </a:rPr>
              <a:t>Tutorial use case</a:t>
            </a:r>
            <a:endParaRPr lang="pt-BR"/>
          </a:p>
          <a:p>
            <a:r>
              <a:rPr lang="pt-BR">
                <a:hlinkClick r:id="rId3"/>
              </a:rPr>
              <a:t>UML </a:t>
            </a:r>
            <a:r>
              <a:rPr lang="pt-BR" dirty="0">
                <a:hlinkClick r:id="rId3"/>
              </a:rPr>
              <a:t>2.0 Tutorial</a:t>
            </a:r>
            <a:endParaRPr lang="pt-BR" dirty="0"/>
          </a:p>
          <a:p>
            <a:r>
              <a:rPr lang="pt-BR" dirty="0">
                <a:hlinkClick r:id="rId4"/>
              </a:rPr>
              <a:t>Use case </a:t>
            </a:r>
            <a:r>
              <a:rPr lang="pt-BR" dirty="0" err="1">
                <a:hlinkClick r:id="rId4"/>
              </a:rPr>
              <a:t>diagram</a:t>
            </a:r>
            <a:endParaRPr lang="pt-BR" dirty="0"/>
          </a:p>
          <a:p>
            <a:r>
              <a:rPr lang="pt-BR" dirty="0" err="1">
                <a:hlinkClick r:id="rId5"/>
              </a:rPr>
              <a:t>Actors</a:t>
            </a:r>
            <a:endParaRPr lang="pt-BR" dirty="0"/>
          </a:p>
          <a:p>
            <a:r>
              <a:rPr lang="pt-BR" dirty="0">
                <a:hlinkClick r:id="rId6"/>
              </a:rPr>
              <a:t>Role </a:t>
            </a:r>
            <a:r>
              <a:rPr lang="pt-BR" dirty="0" err="1">
                <a:hlinkClick r:id="rId6"/>
              </a:rPr>
              <a:t>of</a:t>
            </a:r>
            <a:r>
              <a:rPr lang="pt-BR" dirty="0">
                <a:hlinkClick r:id="rId6"/>
              </a:rPr>
              <a:t> use cases</a:t>
            </a:r>
            <a:endParaRPr lang="pt-BR" dirty="0"/>
          </a:p>
          <a:p>
            <a:r>
              <a:rPr lang="pt-BR" dirty="0" err="1">
                <a:hlinkClick r:id="rId7"/>
              </a:rPr>
              <a:t>Creation</a:t>
            </a:r>
            <a:r>
              <a:rPr lang="pt-BR" dirty="0">
                <a:hlinkClick r:id="rId7"/>
              </a:rPr>
              <a:t> </a:t>
            </a:r>
            <a:r>
              <a:rPr lang="pt-BR" dirty="0" err="1">
                <a:hlinkClick r:id="rId7"/>
              </a:rPr>
              <a:t>tips</a:t>
            </a:r>
            <a:endParaRPr lang="pt-BR" dirty="0"/>
          </a:p>
        </p:txBody>
      </p:sp>
      <p:sp>
        <p:nvSpPr>
          <p:cNvPr id="4" name="Espaço Reservado para Rodapé 3">
            <a:extLst>
              <a:ext uri="{FF2B5EF4-FFF2-40B4-BE49-F238E27FC236}">
                <a16:creationId xmlns:a16="http://schemas.microsoft.com/office/drawing/2014/main" id="{CD0BD46D-C53D-409C-8DE3-8A5837D814C1}"/>
              </a:ext>
            </a:extLst>
          </p:cNvPr>
          <p:cNvSpPr>
            <a:spLocks noGrp="1"/>
          </p:cNvSpPr>
          <p:nvPr>
            <p:ph type="ftr" sz="quarter" idx="11"/>
          </p:nvPr>
        </p:nvSpPr>
        <p:spPr/>
        <p:txBody>
          <a:bodyPr/>
          <a:lstStyle/>
          <a:p>
            <a:r>
              <a:rPr lang="pt-BR"/>
              <a:t>Engenharia de Software</a:t>
            </a:r>
            <a:endParaRPr lang="pt-BR" dirty="0"/>
          </a:p>
        </p:txBody>
      </p:sp>
      <p:sp>
        <p:nvSpPr>
          <p:cNvPr id="5" name="Espaço Reservado para Número de Slide 4">
            <a:extLst>
              <a:ext uri="{FF2B5EF4-FFF2-40B4-BE49-F238E27FC236}">
                <a16:creationId xmlns:a16="http://schemas.microsoft.com/office/drawing/2014/main" id="{B9BA2F14-BEF7-43EA-B557-557E009E2B31}"/>
              </a:ext>
            </a:extLst>
          </p:cNvPr>
          <p:cNvSpPr>
            <a:spLocks noGrp="1"/>
          </p:cNvSpPr>
          <p:nvPr>
            <p:ph type="sldNum" sz="quarter" idx="12"/>
          </p:nvPr>
        </p:nvSpPr>
        <p:spPr/>
        <p:txBody>
          <a:bodyPr/>
          <a:lstStyle/>
          <a:p>
            <a:fld id="{69F960CE-6895-41B1-99F6-42F18B189FBF}" type="slidenum">
              <a:rPr lang="pt-BR" smtClean="0"/>
              <a:pPr/>
              <a:t>42</a:t>
            </a:fld>
            <a:endParaRPr lang="pt-BR"/>
          </a:p>
        </p:txBody>
      </p:sp>
    </p:spTree>
    <p:extLst>
      <p:ext uri="{BB962C8B-B14F-4D97-AF65-F5344CB8AC3E}">
        <p14:creationId xmlns:p14="http://schemas.microsoft.com/office/powerpoint/2010/main" val="187503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 1</a:t>
            </a:r>
          </a:p>
        </p:txBody>
      </p:sp>
      <p:sp>
        <p:nvSpPr>
          <p:cNvPr id="3" name="Espaço Reservado para Conteúdo 2"/>
          <p:cNvSpPr>
            <a:spLocks noGrp="1"/>
          </p:cNvSpPr>
          <p:nvPr>
            <p:ph idx="1"/>
          </p:nvPr>
        </p:nvSpPr>
        <p:spPr/>
        <p:txBody>
          <a:bodyPr/>
          <a:lstStyle/>
          <a:p>
            <a:pPr>
              <a:lnSpc>
                <a:spcPct val="95000"/>
              </a:lnSpc>
              <a:tabLst>
                <a:tab pos="0" algn="l"/>
              </a:tabLst>
            </a:pPr>
            <a:r>
              <a:rPr lang="pt-BR" dirty="0"/>
              <a:t>O cliente folheia o catálogo e seleciona itens para adicionar na cesta de compras. Quando o cliente deseja fechar a compra, deve informar os dados do cartão de crédito e confirmar a compra. O sistema autoriza a venda junto à operadora do cartão e notifica o cliente, tanto de forma síncrona, na tela, quanto de forma assíncrona, via e-mail.</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43</a:t>
            </a:fld>
            <a:endParaRPr lang="pt-BR"/>
          </a:p>
        </p:txBody>
      </p:sp>
    </p:spTree>
    <p:extLst>
      <p:ext uri="{BB962C8B-B14F-4D97-AF65-F5344CB8AC3E}">
        <p14:creationId xmlns:p14="http://schemas.microsoft.com/office/powerpoint/2010/main" val="199903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 2</a:t>
            </a:r>
          </a:p>
        </p:txBody>
      </p:sp>
      <p:sp>
        <p:nvSpPr>
          <p:cNvPr id="3" name="Espaço Reservado para Conteúdo 2"/>
          <p:cNvSpPr>
            <a:spLocks noGrp="1"/>
          </p:cNvSpPr>
          <p:nvPr>
            <p:ph idx="1"/>
          </p:nvPr>
        </p:nvSpPr>
        <p:spPr/>
        <p:txBody>
          <a:bodyPr>
            <a:normAutofit lnSpcReduction="10000"/>
          </a:bodyPr>
          <a:lstStyle/>
          <a:p>
            <a:pPr>
              <a:lnSpc>
                <a:spcPct val="95000"/>
              </a:lnSpc>
              <a:tabLst>
                <a:tab pos="0" algn="l"/>
              </a:tabLst>
            </a:pPr>
            <a:r>
              <a:rPr lang="pt-BR" dirty="0"/>
              <a:t>O cliente se dirige a clínica onde marca uma consulta com a secretária levando seu animal. Caso não sejam cadastrados, a secretaria deve cadastrá-los</a:t>
            </a:r>
          </a:p>
          <a:p>
            <a:pPr>
              <a:lnSpc>
                <a:spcPct val="95000"/>
              </a:lnSpc>
              <a:tabLst>
                <a:tab pos="0" algn="l"/>
              </a:tabLst>
            </a:pPr>
            <a:r>
              <a:rPr lang="pt-BR" dirty="0"/>
              <a:t>Em cada sessão, o cliente deve informar os sintomas. O animal pode ter que passar por várias seções, dependendo do diagnóstico</a:t>
            </a:r>
          </a:p>
          <a:p>
            <a:pPr>
              <a:lnSpc>
                <a:spcPct val="95000"/>
              </a:lnSpc>
              <a:tabLst>
                <a:tab pos="0" algn="l"/>
              </a:tabLst>
            </a:pPr>
            <a:r>
              <a:rPr lang="pt-BR" dirty="0"/>
              <a:t>Durante a sessão, o veterinário pode solicitar exames a serem tragos na próxima seção</a:t>
            </a:r>
          </a:p>
          <a:p>
            <a:pPr>
              <a:lnSpc>
                <a:spcPct val="95000"/>
              </a:lnSpc>
              <a:tabLst>
                <a:tab pos="0" algn="l"/>
              </a:tabLst>
            </a:pPr>
            <a:r>
              <a:rPr lang="pt-BR" dirty="0"/>
              <a:t>A cada sessão gera-se um histórico e uma conta</a:t>
            </a:r>
          </a:p>
          <a:p>
            <a:pPr>
              <a:lnSpc>
                <a:spcPct val="95000"/>
              </a:lnSpc>
              <a:tabLst>
                <a:tab pos="0" algn="l"/>
              </a:tabLst>
            </a:pPr>
            <a:r>
              <a:rPr lang="pt-BR" dirty="0"/>
              <a:t>A secretária tem a responsabilidade de manter atualizado os cadastros dos clientes, médico e animais </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44</a:t>
            </a:fld>
            <a:endParaRPr lang="pt-BR"/>
          </a:p>
        </p:txBody>
      </p:sp>
    </p:spTree>
    <p:extLst>
      <p:ext uri="{BB962C8B-B14F-4D97-AF65-F5344CB8AC3E}">
        <p14:creationId xmlns:p14="http://schemas.microsoft.com/office/powerpoint/2010/main" val="3332702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7961B7-2C68-43DF-B144-DAD6FA3AFF92}"/>
              </a:ext>
            </a:extLst>
          </p:cNvPr>
          <p:cNvSpPr>
            <a:spLocks noGrp="1"/>
          </p:cNvSpPr>
          <p:nvPr>
            <p:ph type="title"/>
          </p:nvPr>
        </p:nvSpPr>
        <p:spPr/>
        <p:txBody>
          <a:bodyPr/>
          <a:lstStyle/>
          <a:p>
            <a:r>
              <a:rPr lang="pt-BR" dirty="0"/>
              <a:t>Exercício 3</a:t>
            </a:r>
          </a:p>
        </p:txBody>
      </p:sp>
      <p:sp>
        <p:nvSpPr>
          <p:cNvPr id="3" name="Espaço Reservado para Conteúdo 2">
            <a:extLst>
              <a:ext uri="{FF2B5EF4-FFF2-40B4-BE49-F238E27FC236}">
                <a16:creationId xmlns:a16="http://schemas.microsoft.com/office/drawing/2014/main" id="{EA30821E-49DE-4A0C-B5A2-CF838A9AD882}"/>
              </a:ext>
            </a:extLst>
          </p:cNvPr>
          <p:cNvSpPr>
            <a:spLocks noGrp="1"/>
          </p:cNvSpPr>
          <p:nvPr>
            <p:ph idx="1"/>
          </p:nvPr>
        </p:nvSpPr>
        <p:spPr/>
        <p:txBody>
          <a:bodyPr>
            <a:normAutofit fontScale="77500" lnSpcReduction="20000"/>
          </a:bodyPr>
          <a:lstStyle/>
          <a:p>
            <a:pPr>
              <a:lnSpc>
                <a:spcPct val="95000"/>
              </a:lnSpc>
              <a:tabLst>
                <a:tab pos="0" algn="l"/>
              </a:tabLst>
            </a:pPr>
            <a:r>
              <a:rPr lang="pt-BR" sz="1800" dirty="0"/>
              <a:t>Um cliente (pessoa física ou jurídica que paga o advogado pra defendê-la ou para processar outra pessoa) procura o advogado. Se o cliente ainda não estiver cadastrado, o advogado deverá registrar seus dados pessoais. </a:t>
            </a:r>
          </a:p>
          <a:p>
            <a:pPr>
              <a:lnSpc>
                <a:spcPct val="95000"/>
              </a:lnSpc>
              <a:tabLst>
                <a:tab pos="0" algn="l"/>
              </a:tabLst>
            </a:pPr>
            <a:r>
              <a:rPr lang="pt-BR" sz="1800" dirty="0"/>
              <a:t>Em seguida, o cliente deve fornecer informações a respeito do processo que deseja que o advogado mova contra alguém ou que o defenda de outra pessoa. Obviamente o processo precisa ser registrado e receberá diversas adições enquanto estiver em andamento. O cliente deve fornecer também informações sobre a parte contrária (pessoa física ou jurídica que está processando ou sendo processada pelo cliente), que deverá ser registrada, caso ainda não esteja. Observe que uma mesma pessoa física ou jurídica pode ser tanto um cliente como uma parte contrária em processos diferentes obviamente.</a:t>
            </a:r>
          </a:p>
          <a:p>
            <a:pPr>
              <a:lnSpc>
                <a:spcPct val="95000"/>
              </a:lnSpc>
              <a:tabLst>
                <a:tab pos="0" algn="l"/>
              </a:tabLst>
            </a:pPr>
            <a:r>
              <a:rPr lang="pt-BR" sz="1800" dirty="0"/>
              <a:t>Um processo deve tramitar em um determinado tribunal e em uma determinada vara, no entanto um tribunal pode julgar muitos processos e uma vara pode possuir diversos processos tramitando nela. Um tribunal pode possuir diversas varas, porém um processo julgado por um tribunal só pode tramitar em varas pertencentes ao mesmo. O advogado pode achar necessário emitir relatórios de todos os processos em andamento em um tribunal e tramitando em uma vara.</a:t>
            </a:r>
          </a:p>
          <a:p>
            <a:pPr>
              <a:lnSpc>
                <a:spcPct val="95000"/>
              </a:lnSpc>
              <a:tabLst>
                <a:tab pos="0" algn="l"/>
              </a:tabLst>
            </a:pPr>
            <a:r>
              <a:rPr lang="pt-BR" sz="1800" dirty="0"/>
              <a:t>Cada processo possui no mínimo uma audiência, cada audiência relativa a um determinado processo deve conter sua data e a recomendação do tribunal. Para fins de histórico do processo, cada audiência deve ser registrada.</a:t>
            </a:r>
          </a:p>
          <a:p>
            <a:pPr>
              <a:lnSpc>
                <a:spcPct val="95000"/>
              </a:lnSpc>
              <a:tabLst>
                <a:tab pos="0" algn="l"/>
              </a:tabLst>
            </a:pPr>
            <a:r>
              <a:rPr lang="pt-BR" sz="1800" dirty="0"/>
              <a:t>Um processo pode gerar custas (cópias, viagens, etc.). Cada custa deve ser armazenada de forma a ser cobrada da forma contrária caso o processo seja ganho.</a:t>
            </a:r>
          </a:p>
          <a:p>
            <a:pPr>
              <a:lnSpc>
                <a:spcPct val="95000"/>
              </a:lnSpc>
              <a:tabLst>
                <a:tab pos="0" algn="l"/>
              </a:tabLst>
            </a:pPr>
            <a:r>
              <a:rPr lang="pt-BR" sz="1800" dirty="0"/>
              <a:t>Este sistema deve estar integrado a um sistema de contas a pagar receber, cada custa gera uma conta a pagar. Caso o processo seja ganho, ele gerará uma ou mais contas a receber, dependendo da negociação com a parte contrária.</a:t>
            </a:r>
          </a:p>
        </p:txBody>
      </p:sp>
      <p:sp>
        <p:nvSpPr>
          <p:cNvPr id="4" name="Espaço Reservado para Rodapé 3">
            <a:extLst>
              <a:ext uri="{FF2B5EF4-FFF2-40B4-BE49-F238E27FC236}">
                <a16:creationId xmlns:a16="http://schemas.microsoft.com/office/drawing/2014/main" id="{7E26942B-4D22-402F-98DA-92C6F3F53A7B}"/>
              </a:ext>
            </a:extLst>
          </p:cNvPr>
          <p:cNvSpPr>
            <a:spLocks noGrp="1"/>
          </p:cNvSpPr>
          <p:nvPr>
            <p:ph type="ftr" sz="quarter" idx="11"/>
          </p:nvPr>
        </p:nvSpPr>
        <p:spPr/>
        <p:txBody>
          <a:bodyPr/>
          <a:lstStyle/>
          <a:p>
            <a:r>
              <a:rPr lang="pt-BR"/>
              <a:t>Engenharia de Software</a:t>
            </a:r>
            <a:endParaRPr lang="pt-BR" dirty="0"/>
          </a:p>
        </p:txBody>
      </p:sp>
      <p:sp>
        <p:nvSpPr>
          <p:cNvPr id="5" name="Espaço Reservado para Número de Slide 4">
            <a:extLst>
              <a:ext uri="{FF2B5EF4-FFF2-40B4-BE49-F238E27FC236}">
                <a16:creationId xmlns:a16="http://schemas.microsoft.com/office/drawing/2014/main" id="{4B4FE0B7-C686-43B8-94B0-B9D4A0300A50}"/>
              </a:ext>
            </a:extLst>
          </p:cNvPr>
          <p:cNvSpPr>
            <a:spLocks noGrp="1"/>
          </p:cNvSpPr>
          <p:nvPr>
            <p:ph type="sldNum" sz="quarter" idx="12"/>
          </p:nvPr>
        </p:nvSpPr>
        <p:spPr/>
        <p:txBody>
          <a:bodyPr/>
          <a:lstStyle/>
          <a:p>
            <a:fld id="{69F960CE-6895-41B1-99F6-42F18B189FBF}" type="slidenum">
              <a:rPr lang="pt-BR" smtClean="0"/>
              <a:pPr/>
              <a:t>45</a:t>
            </a:fld>
            <a:endParaRPr lang="pt-BR"/>
          </a:p>
        </p:txBody>
      </p:sp>
    </p:spTree>
    <p:extLst>
      <p:ext uri="{BB962C8B-B14F-4D97-AF65-F5344CB8AC3E}">
        <p14:creationId xmlns:p14="http://schemas.microsoft.com/office/powerpoint/2010/main" val="764943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 4</a:t>
            </a:r>
          </a:p>
        </p:txBody>
      </p:sp>
      <p:sp>
        <p:nvSpPr>
          <p:cNvPr id="3" name="Espaço Reservado para Conteúdo 2"/>
          <p:cNvSpPr>
            <a:spLocks noGrp="1"/>
          </p:cNvSpPr>
          <p:nvPr>
            <p:ph idx="1"/>
          </p:nvPr>
        </p:nvSpPr>
        <p:spPr/>
        <p:txBody>
          <a:bodyPr>
            <a:normAutofit fontScale="62500" lnSpcReduction="20000"/>
          </a:bodyPr>
          <a:lstStyle/>
          <a:p>
            <a:pPr>
              <a:lnSpc>
                <a:spcPct val="95000"/>
              </a:lnSpc>
              <a:tabLst>
                <a:tab pos="0" algn="l"/>
              </a:tabLst>
            </a:pPr>
            <a:r>
              <a:rPr lang="pt-BR" sz="2900" dirty="0"/>
              <a:t>José desenvolveu uma aplicação para controlar as ligações telefônicas de sua casa para checar se o valor que paga mensalmente está correto. Assim, sempre que desejar, poderá listar as ligações efetuadas num determinado período, contabilizando o valor a pagar.</a:t>
            </a:r>
          </a:p>
          <a:p>
            <a:pPr>
              <a:lnSpc>
                <a:spcPct val="95000"/>
              </a:lnSpc>
              <a:tabLst>
                <a:tab pos="0" algn="l"/>
              </a:tabLst>
            </a:pPr>
            <a:r>
              <a:rPr lang="pt-BR" sz="2900" dirty="0"/>
              <a:t>Para isso, toda ligação será feita pelo computador. A cada ligação, a aplicação registra: data, hora, quantidade de minutos gastos e telefone para onde se ligou.</a:t>
            </a:r>
          </a:p>
          <a:p>
            <a:pPr>
              <a:lnSpc>
                <a:spcPct val="95000"/>
              </a:lnSpc>
              <a:tabLst>
                <a:tab pos="0" algn="l"/>
              </a:tabLst>
            </a:pPr>
            <a:r>
              <a:rPr lang="pt-BR" sz="2900" dirty="0"/>
              <a:t>A aplicação permite o controle de uma agenda de telefones, com número do telefone e nome da pessoa de contato. O usuário poderá escolher no momento da ligação, se deseja um dos registros da agenda ou se digitará diretamente o número do telefone.</a:t>
            </a:r>
          </a:p>
          <a:p>
            <a:pPr>
              <a:lnSpc>
                <a:spcPct val="95000"/>
              </a:lnSpc>
              <a:tabLst>
                <a:tab pos="0" algn="l"/>
              </a:tabLst>
            </a:pPr>
            <a:r>
              <a:rPr lang="pt-BR" sz="2900" dirty="0"/>
              <a:t>A forma de cálculo dos minutos considera os seguintes critérios:</a:t>
            </a:r>
          </a:p>
          <a:p>
            <a:pPr lvl="1">
              <a:lnSpc>
                <a:spcPct val="105000"/>
              </a:lnSpc>
              <a:tabLst>
                <a:tab pos="0" algn="l"/>
              </a:tabLst>
            </a:pPr>
            <a:r>
              <a:rPr lang="pt-BR" sz="2700" dirty="0"/>
              <a:t>Cada minuto custa R$0,75, independente se a ligação for para um telefone fixo ou telefone celular</a:t>
            </a:r>
          </a:p>
          <a:p>
            <a:pPr lvl="1">
              <a:lnSpc>
                <a:spcPct val="105000"/>
              </a:lnSpc>
              <a:tabLst>
                <a:tab pos="0" algn="l"/>
              </a:tabLst>
            </a:pPr>
            <a:r>
              <a:rPr lang="pt-BR" sz="2700" dirty="0"/>
              <a:t>Para finais de semana, existe uma promoção que faz com que o valor de cada minuto caia para R$0,50</a:t>
            </a:r>
          </a:p>
          <a:p>
            <a:pPr lvl="1">
              <a:lnSpc>
                <a:spcPct val="105000"/>
              </a:lnSpc>
              <a:tabLst>
                <a:tab pos="0" algn="l"/>
              </a:tabLst>
            </a:pPr>
            <a:r>
              <a:rPr lang="pt-BR" sz="2700" dirty="0"/>
              <a:t>Em caso de minutos incompletos, a seguinte regra deve ser respeitada: &lt;30s, arredonda-se o minuto para baixo; &gt;=30s, arredonda-se o minuto para cima</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46</a:t>
            </a:fld>
            <a:endParaRPr lang="pt-BR"/>
          </a:p>
        </p:txBody>
      </p:sp>
    </p:spTree>
    <p:extLst>
      <p:ext uri="{BB962C8B-B14F-4D97-AF65-F5344CB8AC3E}">
        <p14:creationId xmlns:p14="http://schemas.microsoft.com/office/powerpoint/2010/main" val="3887517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14403-5C60-4504-90B4-C8C691377EC4}"/>
              </a:ext>
            </a:extLst>
          </p:cNvPr>
          <p:cNvSpPr>
            <a:spLocks noGrp="1"/>
          </p:cNvSpPr>
          <p:nvPr>
            <p:ph type="title"/>
          </p:nvPr>
        </p:nvSpPr>
        <p:spPr/>
        <p:txBody>
          <a:bodyPr/>
          <a:lstStyle/>
          <a:p>
            <a:r>
              <a:rPr lang="pt-BR" dirty="0"/>
              <a:t>Exercício 5</a:t>
            </a:r>
          </a:p>
        </p:txBody>
      </p:sp>
      <p:sp>
        <p:nvSpPr>
          <p:cNvPr id="3" name="Espaço Reservado para Conteúdo 2">
            <a:extLst>
              <a:ext uri="{FF2B5EF4-FFF2-40B4-BE49-F238E27FC236}">
                <a16:creationId xmlns:a16="http://schemas.microsoft.com/office/drawing/2014/main" id="{45A03D4A-2B61-4925-B1B6-04446EB0BB36}"/>
              </a:ext>
            </a:extLst>
          </p:cNvPr>
          <p:cNvSpPr>
            <a:spLocks noGrp="1"/>
          </p:cNvSpPr>
          <p:nvPr>
            <p:ph idx="1"/>
          </p:nvPr>
        </p:nvSpPr>
        <p:spPr/>
        <p:txBody>
          <a:bodyPr>
            <a:normAutofit fontScale="62500" lnSpcReduction="20000"/>
          </a:bodyPr>
          <a:lstStyle/>
          <a:p>
            <a:r>
              <a:rPr lang="pt-BR" dirty="0"/>
              <a:t>“A </a:t>
            </a:r>
            <a:r>
              <a:rPr lang="pt-BR" dirty="0" err="1"/>
              <a:t>Skyflix</a:t>
            </a:r>
            <a:r>
              <a:rPr lang="pt-BR" dirty="0"/>
              <a:t>, uma companhia voltada para streaming de produções cinematográficas, está requisitando um sistema para gerenciar informações sobre suas séries exclusivas.</a:t>
            </a:r>
          </a:p>
          <a:p>
            <a:r>
              <a:rPr lang="pt-BR" dirty="0"/>
              <a:t>Uma produção cinematográfica tem uma verba e é composta de cenas. Cenas são escolhidas em uma determinada sequência. Cada cena tem uma duração em minutos e está associada a um ou mais episódios. Cada episódio possui um número de série e uma duração (medida em minutos). Deseja-se saber em que episódio(s) se encontra uma determinada cena. Cada cena pode ter sido gravada muitas vezes (futuramente, durante a edição, o produtor selecionará uma dessas tomadas de cena para compor a versão final da produção cinematográfica). Deve-se manter o registro de todas as cenas filmadas, de quais atores e dublês participaram de cada cena. Deseja-se saber também, que dublê substituiu que ator em cada cena.</a:t>
            </a:r>
          </a:p>
          <a:p>
            <a:r>
              <a:rPr lang="pt-BR" dirty="0"/>
              <a:t>Para uma produção cinematográfica como um todo, deseja-se manter a informação de quais outros funcionários, os chamados funcionários de apoio, participaram das filmagens. Esses funcionários podem ser de diversos tipos (câmeras, iluminadores, contrarregras etc.). Além disso, pode haver funcionários de apoio que exerçam mais de uma função na mesma produção televisiva.</a:t>
            </a:r>
          </a:p>
          <a:p>
            <a:r>
              <a:rPr lang="pt-BR" dirty="0"/>
              <a:t>Atores e dublês negociam seus salários individualmente, em cada produção cinematográfica em que participam. Os demais funcionários têm um salário fixo por função. É necessário também armazenar essas informações para ter uma ideia do consumo de recursos em relação à verba.</a:t>
            </a:r>
          </a:p>
          <a:p>
            <a:r>
              <a:rPr lang="pt-BR" dirty="0"/>
              <a:t>Após o término de uma produção cinematográfica, o sistema deve produzir um relatório com o valor a ser pago para cada funcionário. O sistema também deve produzir um relatório de informações sobre as cenas de uma produção cinematográfica, e sobre que atores, dublês e demais funcionários participaram dessa produção cinematográfica.” </a:t>
            </a:r>
          </a:p>
        </p:txBody>
      </p:sp>
      <p:sp>
        <p:nvSpPr>
          <p:cNvPr id="4" name="Espaço Reservado para Rodapé 3">
            <a:extLst>
              <a:ext uri="{FF2B5EF4-FFF2-40B4-BE49-F238E27FC236}">
                <a16:creationId xmlns:a16="http://schemas.microsoft.com/office/drawing/2014/main" id="{7D5F074D-C43A-4C32-B29B-773F3470AF61}"/>
              </a:ext>
            </a:extLst>
          </p:cNvPr>
          <p:cNvSpPr>
            <a:spLocks noGrp="1"/>
          </p:cNvSpPr>
          <p:nvPr>
            <p:ph type="ftr" sz="quarter" idx="11"/>
          </p:nvPr>
        </p:nvSpPr>
        <p:spPr/>
        <p:txBody>
          <a:bodyPr/>
          <a:lstStyle/>
          <a:p>
            <a:r>
              <a:rPr lang="pt-BR"/>
              <a:t>Engenharia de Software</a:t>
            </a:r>
            <a:endParaRPr lang="pt-BR" dirty="0"/>
          </a:p>
        </p:txBody>
      </p:sp>
      <p:sp>
        <p:nvSpPr>
          <p:cNvPr id="5" name="Espaço Reservado para Número de Slide 4">
            <a:extLst>
              <a:ext uri="{FF2B5EF4-FFF2-40B4-BE49-F238E27FC236}">
                <a16:creationId xmlns:a16="http://schemas.microsoft.com/office/drawing/2014/main" id="{475F6D28-5428-487E-A0FD-F9F0A391963F}"/>
              </a:ext>
            </a:extLst>
          </p:cNvPr>
          <p:cNvSpPr>
            <a:spLocks noGrp="1"/>
          </p:cNvSpPr>
          <p:nvPr>
            <p:ph type="sldNum" sz="quarter" idx="12"/>
          </p:nvPr>
        </p:nvSpPr>
        <p:spPr/>
        <p:txBody>
          <a:bodyPr/>
          <a:lstStyle/>
          <a:p>
            <a:fld id="{69F960CE-6895-41B1-99F6-42F18B189FBF}" type="slidenum">
              <a:rPr lang="pt-BR" smtClean="0"/>
              <a:pPr/>
              <a:t>47</a:t>
            </a:fld>
            <a:endParaRPr lang="pt-BR"/>
          </a:p>
        </p:txBody>
      </p:sp>
    </p:spTree>
    <p:extLst>
      <p:ext uri="{BB962C8B-B14F-4D97-AF65-F5344CB8AC3E}">
        <p14:creationId xmlns:p14="http://schemas.microsoft.com/office/powerpoint/2010/main" val="4097482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2276872"/>
            <a:ext cx="8458200" cy="1470025"/>
          </a:xfrm>
        </p:spPr>
        <p:txBody>
          <a:bodyPr>
            <a:normAutofit fontScale="90000"/>
          </a:bodyPr>
          <a:lstStyle/>
          <a:p>
            <a:r>
              <a:rPr lang="pt-BR" dirty="0"/>
              <a:t>Modelagem de Casos de Uso</a:t>
            </a:r>
          </a:p>
        </p:txBody>
      </p:sp>
      <p:sp>
        <p:nvSpPr>
          <p:cNvPr id="3" name="Subtítulo 2"/>
          <p:cNvSpPr>
            <a:spLocks noGrp="1"/>
          </p:cNvSpPr>
          <p:nvPr>
            <p:ph type="subTitle" idx="1"/>
          </p:nvPr>
        </p:nvSpPr>
        <p:spPr/>
        <p:txBody>
          <a:bodyPr>
            <a:normAutofit/>
          </a:bodyPr>
          <a:lstStyle/>
          <a:p>
            <a:r>
              <a:rPr lang="pt-BR" dirty="0"/>
              <a:t>Bruna Diirr</a:t>
            </a:r>
          </a:p>
          <a:p>
            <a:r>
              <a:rPr lang="pt-BR" sz="1800" dirty="0"/>
              <a:t>brunadiirr@ic.uff.br</a:t>
            </a:r>
          </a:p>
        </p:txBody>
      </p:sp>
      <p:pic>
        <p:nvPicPr>
          <p:cNvPr id="2050" name="Picture 2" descr="Image result for use ca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908" y="3980586"/>
            <a:ext cx="2861753" cy="2861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77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Diagrama de casos de uso</a:t>
            </a:r>
            <a:endParaRPr lang="pt-BR" dirty="0"/>
          </a:p>
        </p:txBody>
      </p:sp>
      <p:sp>
        <p:nvSpPr>
          <p:cNvPr id="3" name="Espaço Reservado para Conteúdo 2"/>
          <p:cNvSpPr>
            <a:spLocks noGrp="1"/>
          </p:cNvSpPr>
          <p:nvPr>
            <p:ph idx="1"/>
          </p:nvPr>
        </p:nvSpPr>
        <p:spPr/>
        <p:txBody>
          <a:bodyPr>
            <a:normAutofit/>
          </a:bodyPr>
          <a:lstStyle/>
          <a:p>
            <a:pPr>
              <a:lnSpc>
                <a:spcPct val="95000"/>
              </a:lnSpc>
              <a:tabLst>
                <a:tab pos="0" algn="l"/>
              </a:tabLst>
            </a:pPr>
            <a:r>
              <a:rPr lang="pt-BR" altLang="pt-BR" sz="2000" dirty="0"/>
              <a:t>De uma forma geral...</a:t>
            </a:r>
          </a:p>
          <a:p>
            <a:pPr lvl="1">
              <a:tabLst>
                <a:tab pos="0" algn="l"/>
              </a:tabLst>
            </a:pPr>
            <a:r>
              <a:rPr lang="pt-BR" altLang="pt-BR" sz="2000" dirty="0"/>
              <a:t>Representa graficamente o conjunto de casos de uso do sistema </a:t>
            </a:r>
            <a:r>
              <a:rPr lang="pt-BR" altLang="pt-BR" sz="2000" dirty="0">
                <a:sym typeface="Wingdings" panose="05000000000000000000" pitchFamily="2" charset="2"/>
              </a:rPr>
              <a:t> Visão do usuário</a:t>
            </a:r>
            <a:endParaRPr lang="pt-BR" altLang="pt-BR" sz="2000" dirty="0"/>
          </a:p>
          <a:p>
            <a:pPr lvl="1">
              <a:tabLst>
                <a:tab pos="0" algn="l"/>
              </a:tabLst>
            </a:pPr>
            <a:r>
              <a:rPr lang="pt-BR" altLang="pt-BR" sz="2000" dirty="0"/>
              <a:t>Especifica a funcionalidade do sistema</a:t>
            </a:r>
          </a:p>
          <a:p>
            <a:pPr lvl="1">
              <a:tabLst>
                <a:tab pos="0" algn="l"/>
              </a:tabLst>
            </a:pPr>
            <a:r>
              <a:rPr lang="pt-BR" altLang="pt-BR" sz="2000" dirty="0"/>
              <a:t>Descreve como sistema pode ser usado</a:t>
            </a:r>
          </a:p>
          <a:p>
            <a:pPr lvl="1">
              <a:tabLst>
                <a:tab pos="0" algn="l"/>
              </a:tabLst>
            </a:pPr>
            <a:r>
              <a:rPr lang="pt-BR" altLang="pt-BR" sz="2000" dirty="0"/>
              <a:t>Estabelece a fronteira do sistema</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5</a:t>
            </a:fld>
            <a:endParaRPr lang="pt-BR"/>
          </a:p>
        </p:txBody>
      </p:sp>
      <p:pic>
        <p:nvPicPr>
          <p:cNvPr id="8" name="Picture 3" descr="BS00580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5378211"/>
            <a:ext cx="1289324" cy="108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BD06790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981" y="4127749"/>
            <a:ext cx="1168569" cy="96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5"/>
          <p:cNvSpPr>
            <a:spLocks noChangeShapeType="1"/>
          </p:cNvSpPr>
          <p:nvPr/>
        </p:nvSpPr>
        <p:spPr bwMode="auto">
          <a:xfrm>
            <a:off x="4709196" y="3789360"/>
            <a:ext cx="0" cy="2880000"/>
          </a:xfrm>
          <a:prstGeom prst="line">
            <a:avLst/>
          </a:prstGeom>
          <a:noFill/>
          <a:ln w="63500">
            <a:solidFill>
              <a:schemeClr val="accent2">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wrap="none"/>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mj-lt"/>
              <a:ea typeface="ヒラギノ角ゴ Pro W3" pitchFamily="124" charset="-128"/>
            </a:endParaRPr>
          </a:p>
        </p:txBody>
      </p:sp>
      <p:sp>
        <p:nvSpPr>
          <p:cNvPr id="11" name="Rectangle 6"/>
          <p:cNvSpPr>
            <a:spLocks noChangeArrowheads="1"/>
          </p:cNvSpPr>
          <p:nvPr/>
        </p:nvSpPr>
        <p:spPr bwMode="auto">
          <a:xfrm>
            <a:off x="5700440" y="3933056"/>
            <a:ext cx="1745060" cy="2603112"/>
          </a:xfrm>
          <a:prstGeom prst="rect">
            <a:avLst/>
          </a:prstGeom>
          <a:ln>
            <a:headEnd type="none" w="sm" len="sm"/>
            <a:tailEnd type="none" w="sm" len="sm"/>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defTabSz="844083" fontAlgn="base">
              <a:spcBef>
                <a:spcPct val="0"/>
              </a:spcBef>
              <a:spcAft>
                <a:spcPct val="0"/>
              </a:spcAft>
              <a:defRPr/>
            </a:pPr>
            <a:r>
              <a:rPr lang="pt-BR" sz="2954" b="1">
                <a:solidFill>
                  <a:schemeClr val="accent2">
                    <a:lumMod val="50000"/>
                  </a:schemeClr>
                </a:solidFill>
                <a:latin typeface="+mj-lt"/>
                <a:ea typeface="ヒラギノ角ゴ Pro W3" charset="0"/>
              </a:rPr>
              <a:t>SISTEMA</a:t>
            </a:r>
          </a:p>
        </p:txBody>
      </p:sp>
      <p:sp>
        <p:nvSpPr>
          <p:cNvPr id="12" name="Line 7"/>
          <p:cNvSpPr>
            <a:spLocks noChangeShapeType="1"/>
          </p:cNvSpPr>
          <p:nvPr/>
        </p:nvSpPr>
        <p:spPr bwMode="auto">
          <a:xfrm>
            <a:off x="3478164" y="4415164"/>
            <a:ext cx="2160000" cy="0"/>
          </a:xfrm>
          <a:prstGeom prst="line">
            <a:avLst/>
          </a:prstGeom>
          <a:noFill/>
          <a:ln w="12700">
            <a:solidFill>
              <a:schemeClr val="accent2">
                <a:lumMod val="50000"/>
              </a:schemeClr>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mj-lt"/>
              <a:ea typeface="ヒラギノ角ゴ Pro W3" pitchFamily="124" charset="-128"/>
            </a:endParaRPr>
          </a:p>
        </p:txBody>
      </p:sp>
      <p:sp>
        <p:nvSpPr>
          <p:cNvPr id="13" name="Line 8"/>
          <p:cNvSpPr>
            <a:spLocks noChangeShapeType="1"/>
          </p:cNvSpPr>
          <p:nvPr/>
        </p:nvSpPr>
        <p:spPr bwMode="auto">
          <a:xfrm>
            <a:off x="3478164" y="4835525"/>
            <a:ext cx="2160000" cy="0"/>
          </a:xfrm>
          <a:prstGeom prst="line">
            <a:avLst/>
          </a:prstGeom>
          <a:noFill/>
          <a:ln w="12700">
            <a:solidFill>
              <a:schemeClr val="accent2">
                <a:lumMod val="50000"/>
              </a:schemeClr>
            </a:solidFill>
            <a:round/>
            <a:headEnd type="triangle" w="lg" len="med"/>
            <a:tailEnd type="none" w="sm" len="sm"/>
          </a:ln>
          <a:extLst>
            <a:ext uri="{909E8E84-426E-40DD-AFC4-6F175D3DCCD1}">
              <a14:hiddenFill xmlns:a14="http://schemas.microsoft.com/office/drawing/2010/main">
                <a:noFill/>
              </a14:hiddenFill>
            </a:ext>
          </a:extLst>
        </p:spPr>
        <p:txBody>
          <a:bodyPr wrap="none"/>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mj-lt"/>
              <a:ea typeface="ヒラギノ角ゴ Pro W3" pitchFamily="124" charset="-128"/>
            </a:endParaRPr>
          </a:p>
        </p:txBody>
      </p:sp>
      <p:sp>
        <p:nvSpPr>
          <p:cNvPr id="14" name="Line 9"/>
          <p:cNvSpPr>
            <a:spLocks noChangeShapeType="1"/>
          </p:cNvSpPr>
          <p:nvPr/>
        </p:nvSpPr>
        <p:spPr bwMode="auto">
          <a:xfrm>
            <a:off x="3478164" y="6093269"/>
            <a:ext cx="2160000" cy="0"/>
          </a:xfrm>
          <a:prstGeom prst="line">
            <a:avLst/>
          </a:prstGeom>
          <a:noFill/>
          <a:ln w="12700">
            <a:solidFill>
              <a:schemeClr val="accent2">
                <a:lumMod val="50000"/>
              </a:schemeClr>
            </a:solidFill>
            <a:round/>
            <a:headEnd type="triangle" w="lg" len="med"/>
            <a:tailEnd type="none" w="sm" len="sm"/>
          </a:ln>
          <a:extLst>
            <a:ext uri="{909E8E84-426E-40DD-AFC4-6F175D3DCCD1}">
              <a14:hiddenFill xmlns:a14="http://schemas.microsoft.com/office/drawing/2010/main">
                <a:noFill/>
              </a14:hiddenFill>
            </a:ext>
          </a:extLst>
        </p:spPr>
        <p:txBody>
          <a:bodyPr wrap="none"/>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mj-lt"/>
              <a:ea typeface="ヒラギノ角ゴ Pro W3" pitchFamily="124" charset="-128"/>
            </a:endParaRPr>
          </a:p>
        </p:txBody>
      </p:sp>
      <p:sp>
        <p:nvSpPr>
          <p:cNvPr id="15" name="Line 10"/>
          <p:cNvSpPr>
            <a:spLocks noChangeShapeType="1"/>
          </p:cNvSpPr>
          <p:nvPr/>
        </p:nvSpPr>
        <p:spPr bwMode="auto">
          <a:xfrm>
            <a:off x="3478164" y="5741577"/>
            <a:ext cx="2160000" cy="0"/>
          </a:xfrm>
          <a:prstGeom prst="line">
            <a:avLst/>
          </a:prstGeom>
          <a:noFill/>
          <a:ln w="12700">
            <a:solidFill>
              <a:schemeClr val="accent2">
                <a:lumMod val="50000"/>
              </a:schemeClr>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mj-lt"/>
              <a:ea typeface="ヒラギノ角ゴ Pro W3" pitchFamily="124" charset="-128"/>
            </a:endParaRPr>
          </a:p>
        </p:txBody>
      </p:sp>
      <p:sp>
        <p:nvSpPr>
          <p:cNvPr id="16" name="Text Box 11"/>
          <p:cNvSpPr txBox="1">
            <a:spLocks noChangeArrowheads="1"/>
          </p:cNvSpPr>
          <p:nvPr/>
        </p:nvSpPr>
        <p:spPr bwMode="auto">
          <a:xfrm>
            <a:off x="3730434" y="4149080"/>
            <a:ext cx="63786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fontAlgn="base">
              <a:spcBef>
                <a:spcPct val="0"/>
              </a:spcBef>
              <a:spcAft>
                <a:spcPct val="0"/>
              </a:spcAft>
            </a:pPr>
            <a:r>
              <a:rPr lang="pt-BR" altLang="pt-BR" sz="1662">
                <a:solidFill>
                  <a:srgbClr val="000000"/>
                </a:solidFill>
                <a:latin typeface="+mj-lt"/>
              </a:rPr>
              <a:t>envia</a:t>
            </a:r>
          </a:p>
        </p:txBody>
      </p:sp>
      <p:sp>
        <p:nvSpPr>
          <p:cNvPr id="17" name="Text Box 12"/>
          <p:cNvSpPr txBox="1">
            <a:spLocks noChangeArrowheads="1"/>
          </p:cNvSpPr>
          <p:nvPr/>
        </p:nvSpPr>
        <p:spPr bwMode="auto">
          <a:xfrm>
            <a:off x="3746200" y="5445224"/>
            <a:ext cx="637867"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fontAlgn="base">
              <a:spcBef>
                <a:spcPct val="0"/>
              </a:spcBef>
              <a:spcAft>
                <a:spcPct val="0"/>
              </a:spcAft>
            </a:pPr>
            <a:r>
              <a:rPr lang="pt-BR" altLang="pt-BR" sz="1662" dirty="0">
                <a:solidFill>
                  <a:srgbClr val="000000"/>
                </a:solidFill>
                <a:latin typeface="+mj-lt"/>
              </a:rPr>
              <a:t>envia</a:t>
            </a:r>
          </a:p>
        </p:txBody>
      </p:sp>
      <p:sp>
        <p:nvSpPr>
          <p:cNvPr id="18" name="Text Box 13"/>
          <p:cNvSpPr txBox="1">
            <a:spLocks noChangeArrowheads="1"/>
          </p:cNvSpPr>
          <p:nvPr/>
        </p:nvSpPr>
        <p:spPr bwMode="auto">
          <a:xfrm>
            <a:off x="3689180" y="4563875"/>
            <a:ext cx="774636"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fontAlgn="base">
              <a:spcBef>
                <a:spcPct val="0"/>
              </a:spcBef>
              <a:spcAft>
                <a:spcPct val="0"/>
              </a:spcAft>
            </a:pPr>
            <a:r>
              <a:rPr lang="pt-BR" altLang="pt-BR" sz="1662" dirty="0">
                <a:solidFill>
                  <a:srgbClr val="000000"/>
                </a:solidFill>
                <a:latin typeface="+mj-lt"/>
              </a:rPr>
              <a:t>recebe</a:t>
            </a:r>
          </a:p>
        </p:txBody>
      </p:sp>
      <p:sp>
        <p:nvSpPr>
          <p:cNvPr id="19" name="Text Box 14"/>
          <p:cNvSpPr txBox="1">
            <a:spLocks noChangeArrowheads="1"/>
          </p:cNvSpPr>
          <p:nvPr/>
        </p:nvSpPr>
        <p:spPr bwMode="auto">
          <a:xfrm>
            <a:off x="3689180" y="5805264"/>
            <a:ext cx="774636" cy="34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fontAlgn="base">
              <a:spcBef>
                <a:spcPct val="0"/>
              </a:spcBef>
              <a:spcAft>
                <a:spcPct val="0"/>
              </a:spcAft>
            </a:pPr>
            <a:r>
              <a:rPr lang="pt-BR" altLang="pt-BR" sz="1662" dirty="0">
                <a:solidFill>
                  <a:srgbClr val="000000"/>
                </a:solidFill>
                <a:latin typeface="+mj-lt"/>
              </a:rPr>
              <a:t>recebe</a:t>
            </a:r>
          </a:p>
        </p:txBody>
      </p:sp>
    </p:spTree>
    <p:extLst>
      <p:ext uri="{BB962C8B-B14F-4D97-AF65-F5344CB8AC3E}">
        <p14:creationId xmlns:p14="http://schemas.microsoft.com/office/powerpoint/2010/main" val="236410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Diagrama de caso de uso</a:t>
            </a:r>
            <a:endParaRPr 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6</a:t>
            </a:fld>
            <a:endParaRPr lang="pt-BR"/>
          </a:p>
        </p:txBody>
      </p:sp>
      <p:sp>
        <p:nvSpPr>
          <p:cNvPr id="7" name="Line 4"/>
          <p:cNvSpPr>
            <a:spLocks noChangeShapeType="1"/>
          </p:cNvSpPr>
          <p:nvPr/>
        </p:nvSpPr>
        <p:spPr bwMode="auto">
          <a:xfrm flipV="1">
            <a:off x="5867400" y="4761035"/>
            <a:ext cx="808892" cy="41616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0">
                <a:solidFill>
                  <a:srgbClr val="000000"/>
                </a:solidFill>
                <a:round/>
                <a:headEnd/>
                <a:tailEnd/>
              </a14:hiddenLine>
            </a:ext>
          </a:extLst>
        </p:spPr>
        <p:txBody>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pic>
        <p:nvPicPr>
          <p:cNvPr id="37"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1643459" y="4069180"/>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38" name="Text Box 11"/>
          <p:cNvSpPr txBox="1">
            <a:spLocks noChangeArrowheads="1"/>
          </p:cNvSpPr>
          <p:nvPr/>
        </p:nvSpPr>
        <p:spPr bwMode="auto">
          <a:xfrm>
            <a:off x="1547664" y="4852240"/>
            <a:ext cx="757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Cliente</a:t>
            </a:r>
          </a:p>
        </p:txBody>
      </p:sp>
      <p:pic>
        <p:nvPicPr>
          <p:cNvPr id="39"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6948696" y="3861048"/>
            <a:ext cx="541330" cy="81931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11"/>
          <p:cNvSpPr txBox="1">
            <a:spLocks noChangeArrowheads="1"/>
          </p:cNvSpPr>
          <p:nvPr/>
        </p:nvSpPr>
        <p:spPr bwMode="auto">
          <a:xfrm>
            <a:off x="6300192" y="4619118"/>
            <a:ext cx="1824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defTabSz="844083" eaLnBrk="0" fontAlgn="base" hangingPunct="0">
              <a:spcBef>
                <a:spcPct val="0"/>
              </a:spcBef>
              <a:spcAft>
                <a:spcPct val="0"/>
              </a:spcAft>
            </a:pPr>
            <a:r>
              <a:rPr kumimoji="1" lang="pt-BR" altLang="pt-BR" sz="1600" dirty="0">
                <a:solidFill>
                  <a:srgbClr val="000000"/>
                </a:solidFill>
                <a:latin typeface="+mj-lt"/>
              </a:rPr>
              <a:t>Corretor de seguros</a:t>
            </a:r>
          </a:p>
        </p:txBody>
      </p:sp>
      <p:cxnSp>
        <p:nvCxnSpPr>
          <p:cNvPr id="41" name="AutoShape 7"/>
          <p:cNvCxnSpPr>
            <a:cxnSpLocks noChangeShapeType="1"/>
            <a:stCxn id="37" idx="3"/>
            <a:endCxn id="54" idx="2"/>
          </p:cNvCxnSpPr>
          <p:nvPr/>
        </p:nvCxnSpPr>
        <p:spPr bwMode="auto">
          <a:xfrm flipV="1">
            <a:off x="2184789" y="3245828"/>
            <a:ext cx="1420057" cy="1233007"/>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cxnSp>
        <p:nvCxnSpPr>
          <p:cNvPr id="44" name="AutoShape 7"/>
          <p:cNvCxnSpPr>
            <a:cxnSpLocks noChangeShapeType="1"/>
            <a:stCxn id="39" idx="1"/>
            <a:endCxn id="54" idx="6"/>
          </p:cNvCxnSpPr>
          <p:nvPr/>
        </p:nvCxnSpPr>
        <p:spPr bwMode="auto">
          <a:xfrm flipH="1" flipV="1">
            <a:off x="5282711" y="3245828"/>
            <a:ext cx="1665985" cy="1024875"/>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cxnSp>
        <p:nvCxnSpPr>
          <p:cNvPr id="47" name="AutoShape 7"/>
          <p:cNvCxnSpPr>
            <a:cxnSpLocks noChangeShapeType="1"/>
            <a:stCxn id="39" idx="1"/>
            <a:endCxn id="59" idx="6"/>
          </p:cNvCxnSpPr>
          <p:nvPr/>
        </p:nvCxnSpPr>
        <p:spPr bwMode="auto">
          <a:xfrm flipH="1" flipV="1">
            <a:off x="5267324" y="4263972"/>
            <a:ext cx="1681372" cy="6731"/>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cxnSp>
        <p:nvCxnSpPr>
          <p:cNvPr id="50" name="AutoShape 7"/>
          <p:cNvCxnSpPr>
            <a:cxnSpLocks noChangeShapeType="1"/>
            <a:stCxn id="39" idx="1"/>
            <a:endCxn id="62" idx="6"/>
          </p:cNvCxnSpPr>
          <p:nvPr/>
        </p:nvCxnSpPr>
        <p:spPr bwMode="auto">
          <a:xfrm flipH="1">
            <a:off x="5281010" y="4270703"/>
            <a:ext cx="1667686" cy="1008621"/>
          </a:xfrm>
          <a:prstGeom prst="straightConnector1">
            <a:avLst/>
          </a:prstGeom>
          <a:noFill/>
          <a:ln w="9525">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54" name="Oval 4"/>
          <p:cNvSpPr>
            <a:spLocks noChangeArrowheads="1"/>
          </p:cNvSpPr>
          <p:nvPr/>
        </p:nvSpPr>
        <p:spPr bwMode="auto">
          <a:xfrm>
            <a:off x="3604846" y="2902195"/>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fontAlgn="base">
              <a:spcBef>
                <a:spcPct val="0"/>
              </a:spcBef>
              <a:spcAft>
                <a:spcPct val="0"/>
              </a:spcAft>
            </a:pPr>
            <a:r>
              <a:rPr lang="pt-BR" altLang="pt-BR" sz="1600" dirty="0">
                <a:solidFill>
                  <a:srgbClr val="000000"/>
                </a:solidFill>
                <a:latin typeface="+mj-lt"/>
              </a:rPr>
              <a:t>Assinar apólice</a:t>
            </a:r>
          </a:p>
          <a:p>
            <a:pPr algn="ctr" defTabSz="844083" fontAlgn="base">
              <a:spcBef>
                <a:spcPct val="0"/>
              </a:spcBef>
              <a:spcAft>
                <a:spcPct val="0"/>
              </a:spcAft>
            </a:pPr>
            <a:r>
              <a:rPr lang="pt-BR" altLang="pt-BR" sz="1600" dirty="0">
                <a:solidFill>
                  <a:srgbClr val="000000"/>
                </a:solidFill>
                <a:latin typeface="+mj-lt"/>
              </a:rPr>
              <a:t>de seguros</a:t>
            </a:r>
          </a:p>
        </p:txBody>
      </p:sp>
      <p:sp>
        <p:nvSpPr>
          <p:cNvPr id="59" name="Oval 4"/>
          <p:cNvSpPr>
            <a:spLocks noChangeArrowheads="1"/>
          </p:cNvSpPr>
          <p:nvPr/>
        </p:nvSpPr>
        <p:spPr bwMode="auto">
          <a:xfrm>
            <a:off x="3589459" y="3920339"/>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844083" fontAlgn="base">
              <a:spcBef>
                <a:spcPct val="0"/>
              </a:spcBef>
              <a:spcAft>
                <a:spcPct val="0"/>
              </a:spcAft>
            </a:pPr>
            <a:r>
              <a:rPr lang="pt-BR" altLang="pt-BR" sz="1600" dirty="0">
                <a:solidFill>
                  <a:srgbClr val="000000"/>
                </a:solidFill>
                <a:latin typeface="+mj-lt"/>
                <a:ea typeface="ヒラギノ角ゴ Pro W3" pitchFamily="124" charset="-128"/>
              </a:rPr>
              <a:t>Consultar estatística </a:t>
            </a:r>
          </a:p>
          <a:p>
            <a:pPr algn="ctr" defTabSz="844083" fontAlgn="base">
              <a:spcBef>
                <a:spcPct val="0"/>
              </a:spcBef>
              <a:spcAft>
                <a:spcPct val="0"/>
              </a:spcAft>
            </a:pPr>
            <a:r>
              <a:rPr lang="pt-BR" altLang="pt-BR" sz="1600" dirty="0">
                <a:solidFill>
                  <a:srgbClr val="000000"/>
                </a:solidFill>
                <a:latin typeface="+mj-lt"/>
                <a:ea typeface="ヒラギノ角ゴ Pro W3" pitchFamily="124" charset="-128"/>
              </a:rPr>
              <a:t>de venda</a:t>
            </a:r>
          </a:p>
        </p:txBody>
      </p:sp>
      <p:sp>
        <p:nvSpPr>
          <p:cNvPr id="62" name="Oval 4"/>
          <p:cNvSpPr>
            <a:spLocks noChangeArrowheads="1"/>
          </p:cNvSpPr>
          <p:nvPr/>
        </p:nvSpPr>
        <p:spPr bwMode="auto">
          <a:xfrm>
            <a:off x="3603145" y="4935691"/>
            <a:ext cx="1677865" cy="687265"/>
          </a:xfrm>
          <a:prstGeom prst="ellipse">
            <a:avLst/>
          </a:prstGeom>
          <a:noFill/>
          <a:ln w="12700" cap="sq">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defTabSz="844083" fontAlgn="base">
              <a:spcBef>
                <a:spcPct val="0"/>
              </a:spcBef>
              <a:spcAft>
                <a:spcPct val="0"/>
              </a:spcAft>
            </a:pPr>
            <a:r>
              <a:rPr lang="pt-BR" altLang="pt-BR" sz="1600" dirty="0">
                <a:solidFill>
                  <a:srgbClr val="000000"/>
                </a:solidFill>
                <a:latin typeface="+mj-lt"/>
                <a:ea typeface="ヒラギノ角ゴ Pro W3" pitchFamily="124" charset="-128"/>
              </a:rPr>
              <a:t>Consultar estatística </a:t>
            </a:r>
          </a:p>
          <a:p>
            <a:pPr algn="ctr" defTabSz="844083" fontAlgn="base">
              <a:spcBef>
                <a:spcPct val="0"/>
              </a:spcBef>
              <a:spcAft>
                <a:spcPct val="0"/>
              </a:spcAft>
            </a:pPr>
            <a:r>
              <a:rPr lang="pt-BR" altLang="pt-BR" sz="1600" dirty="0">
                <a:solidFill>
                  <a:srgbClr val="000000"/>
                </a:solidFill>
                <a:latin typeface="+mj-lt"/>
                <a:ea typeface="ヒラギノ角ゴ Pro W3" pitchFamily="124" charset="-128"/>
              </a:rPr>
              <a:t>de cliente</a:t>
            </a:r>
          </a:p>
        </p:txBody>
      </p:sp>
      <p:sp>
        <p:nvSpPr>
          <p:cNvPr id="64" name="Retângulo 63"/>
          <p:cNvSpPr/>
          <p:nvPr/>
        </p:nvSpPr>
        <p:spPr>
          <a:xfrm>
            <a:off x="3189828" y="2209800"/>
            <a:ext cx="2677572" cy="3739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pt-BR" dirty="0">
                <a:solidFill>
                  <a:schemeClr val="tx1"/>
                </a:solidFill>
              </a:rPr>
              <a:t>Sistema de seguradora</a:t>
            </a:r>
          </a:p>
        </p:txBody>
      </p:sp>
    </p:spTree>
    <p:extLst>
      <p:ext uri="{BB962C8B-B14F-4D97-AF65-F5344CB8AC3E}">
        <p14:creationId xmlns:p14="http://schemas.microsoft.com/office/powerpoint/2010/main" val="1354454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Diagrama de casos de uso</a:t>
            </a:r>
            <a:endParaRPr lang="pt-BR" dirty="0"/>
          </a:p>
        </p:txBody>
      </p:sp>
      <p:sp>
        <p:nvSpPr>
          <p:cNvPr id="3" name="Espaço Reservado para Conteúdo 2"/>
          <p:cNvSpPr>
            <a:spLocks noGrp="1"/>
          </p:cNvSpPr>
          <p:nvPr>
            <p:ph idx="1"/>
          </p:nvPr>
        </p:nvSpPr>
        <p:spPr>
          <a:xfrm>
            <a:off x="395537" y="1993393"/>
            <a:ext cx="7111604" cy="4276804"/>
          </a:xfrm>
        </p:spPr>
        <p:txBody>
          <a:bodyPr>
            <a:normAutofit/>
          </a:bodyPr>
          <a:lstStyle/>
          <a:p>
            <a:pPr>
              <a:lnSpc>
                <a:spcPct val="95000"/>
              </a:lnSpc>
              <a:tabLst>
                <a:tab pos="0" algn="l"/>
              </a:tabLst>
            </a:pPr>
            <a:r>
              <a:rPr lang="pt-BR" altLang="pt-BR" dirty="0"/>
              <a:t>Componentes</a:t>
            </a:r>
          </a:p>
          <a:p>
            <a:pPr lvl="1" fontAlgn="base">
              <a:spcAft>
                <a:spcPct val="0"/>
              </a:spcAft>
              <a:buClr>
                <a:srgbClr val="FF9933"/>
              </a:buClr>
              <a:buSzPct val="120000"/>
              <a:tabLst>
                <a:tab pos="0" algn="l"/>
              </a:tabLst>
            </a:pPr>
            <a:r>
              <a:rPr lang="pt-BR" altLang="pt-BR" dirty="0"/>
              <a:t>Casos de uso: Serviço utilizado por um ou mais atores.</a:t>
            </a:r>
          </a:p>
          <a:p>
            <a:pPr lvl="1" fontAlgn="base">
              <a:spcAft>
                <a:spcPct val="0"/>
              </a:spcAft>
              <a:buClr>
                <a:srgbClr val="FF9933"/>
              </a:buClr>
              <a:buSzPct val="120000"/>
              <a:tabLst>
                <a:tab pos="0" algn="l"/>
              </a:tabLst>
            </a:pPr>
            <a:endParaRPr lang="pt-BR" altLang="pt-BR" dirty="0"/>
          </a:p>
          <a:p>
            <a:pPr lvl="1" fontAlgn="base">
              <a:spcAft>
                <a:spcPct val="0"/>
              </a:spcAft>
              <a:buClr>
                <a:srgbClr val="FF9933"/>
              </a:buClr>
              <a:buSzPct val="120000"/>
              <a:tabLst>
                <a:tab pos="0" algn="l"/>
              </a:tabLst>
            </a:pPr>
            <a:r>
              <a:rPr lang="pt-BR" altLang="pt-BR" dirty="0"/>
              <a:t>Atores: Agentes externos ao sistema. Papéis de usuário ou sistema que executam os casos de uso.</a:t>
            </a:r>
          </a:p>
          <a:p>
            <a:pPr lvl="1" fontAlgn="base">
              <a:spcAft>
                <a:spcPct val="0"/>
              </a:spcAft>
              <a:buClr>
                <a:srgbClr val="FF9933"/>
              </a:buClr>
              <a:buSzPct val="120000"/>
              <a:tabLst>
                <a:tab pos="0" algn="l"/>
              </a:tabLst>
            </a:pPr>
            <a:endParaRPr lang="pt-BR" altLang="pt-BR" dirty="0"/>
          </a:p>
          <a:p>
            <a:pPr lvl="1" fontAlgn="base">
              <a:spcAft>
                <a:spcPct val="0"/>
              </a:spcAft>
              <a:buClr>
                <a:srgbClr val="FF9933"/>
              </a:buClr>
              <a:buSzPct val="120000"/>
              <a:tabLst>
                <a:tab pos="0" algn="l"/>
              </a:tabLst>
            </a:pPr>
            <a:r>
              <a:rPr lang="pt-BR" altLang="pt-BR" dirty="0"/>
              <a:t>Relacionamentos: Relaciona atores com casos de uso, atores com atores e casos de uso.</a:t>
            </a:r>
          </a:p>
          <a:p>
            <a:pPr lvl="1" fontAlgn="base">
              <a:spcAft>
                <a:spcPct val="0"/>
              </a:spcAft>
              <a:buClr>
                <a:srgbClr val="FF9933"/>
              </a:buClr>
              <a:buSzPct val="120000"/>
              <a:tabLst>
                <a:tab pos="0" algn="l"/>
              </a:tabLst>
            </a:pPr>
            <a:endParaRPr lang="pt-BR" altLang="pt-BR" dirty="0"/>
          </a:p>
          <a:p>
            <a:pPr lvl="1" fontAlgn="base">
              <a:spcAft>
                <a:spcPct val="0"/>
              </a:spcAft>
              <a:buClr>
                <a:srgbClr val="FF9933"/>
              </a:buClr>
              <a:buSzPct val="120000"/>
              <a:tabLst>
                <a:tab pos="0" algn="l"/>
              </a:tabLst>
            </a:pPr>
            <a:r>
              <a:rPr lang="pt-BR" altLang="pt-BR" dirty="0"/>
              <a:t>Fronteira do sistema: Limita o que faz parte e o que não faz parte do sistema.</a:t>
            </a:r>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7</a:t>
            </a:fld>
            <a:endParaRPr lang="pt-BR"/>
          </a:p>
        </p:txBody>
      </p:sp>
      <p:sp>
        <p:nvSpPr>
          <p:cNvPr id="8" name="Oval 7"/>
          <p:cNvSpPr>
            <a:spLocks noChangeArrowheads="1"/>
          </p:cNvSpPr>
          <p:nvPr/>
        </p:nvSpPr>
        <p:spPr bwMode="auto">
          <a:xfrm>
            <a:off x="7519155" y="2239128"/>
            <a:ext cx="1396512" cy="66528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9" name="Rectangle 9"/>
          <p:cNvSpPr>
            <a:spLocks noChangeArrowheads="1"/>
          </p:cNvSpPr>
          <p:nvPr/>
        </p:nvSpPr>
        <p:spPr bwMode="auto">
          <a:xfrm>
            <a:off x="7413469" y="5384054"/>
            <a:ext cx="1528396" cy="731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6pPr>
            <a:lvl7pPr marL="29718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7pPr>
            <a:lvl8pPr marL="34290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8pPr>
            <a:lvl9pPr marL="3886200" indent="-228600" algn="ctr" eaLnBrk="0" fontAlgn="base" hangingPunct="0">
              <a:lnSpc>
                <a:spcPct val="90000"/>
              </a:lnSpc>
              <a:spcBef>
                <a:spcPct val="20000"/>
              </a:spcBef>
              <a:spcAft>
                <a:spcPct val="0"/>
              </a:spcAft>
              <a:buClr>
                <a:schemeClr val="accent1"/>
              </a:buClr>
              <a:buSzPct val="120000"/>
              <a:defRPr sz="2400">
                <a:solidFill>
                  <a:schemeClr val="tx1"/>
                </a:solidFill>
                <a:latin typeface="Arial" panose="020B0604020202020204" pitchFamily="34" charset="0"/>
                <a:ea typeface="ヒラギノ角ゴ Pro W3" pitchFamily="124" charset="-128"/>
              </a:defRPr>
            </a:lvl9pPr>
          </a:lstStyle>
          <a:p>
            <a:pPr algn="ctr" defTabSz="844083" eaLnBrk="0" fontAlgn="base" hangingPunct="0">
              <a:lnSpc>
                <a:spcPct val="90000"/>
              </a:lnSpc>
              <a:spcBef>
                <a:spcPct val="20000"/>
              </a:spcBef>
              <a:spcAft>
                <a:spcPct val="0"/>
              </a:spcAft>
              <a:buClr>
                <a:srgbClr val="FF9933"/>
              </a:buClr>
              <a:buSzPct val="120000"/>
            </a:pPr>
            <a:endParaRPr lang="pt-BR" altLang="pt-BR" sz="1662">
              <a:solidFill>
                <a:srgbClr val="000000"/>
              </a:solidFill>
            </a:endParaRPr>
          </a:p>
        </p:txBody>
      </p:sp>
      <p:sp>
        <p:nvSpPr>
          <p:cNvPr id="11" name="Line 11"/>
          <p:cNvSpPr>
            <a:spLocks noChangeShapeType="1"/>
          </p:cNvSpPr>
          <p:nvPr/>
        </p:nvSpPr>
        <p:spPr bwMode="auto">
          <a:xfrm>
            <a:off x="7471514" y="4581128"/>
            <a:ext cx="15283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defTabSz="844083" eaLnBrk="0" fontAlgn="base" hangingPunct="0">
              <a:lnSpc>
                <a:spcPct val="90000"/>
              </a:lnSpc>
              <a:spcBef>
                <a:spcPct val="20000"/>
              </a:spcBef>
              <a:spcAft>
                <a:spcPct val="0"/>
              </a:spcAft>
              <a:buClr>
                <a:srgbClr val="FF9933"/>
              </a:buClr>
              <a:buSzPct val="120000"/>
            </a:pPr>
            <a:endParaRPr lang="pt-BR" sz="1662">
              <a:solidFill>
                <a:srgbClr val="000000"/>
              </a:solidFill>
              <a:latin typeface="Arial" panose="020B0604020202020204" pitchFamily="34" charset="0"/>
              <a:ea typeface="ヒラギノ角ゴ Pro W3" pitchFamily="124" charset="-128"/>
            </a:endParaRPr>
          </a:p>
        </p:txBody>
      </p:sp>
      <p:pic>
        <p:nvPicPr>
          <p:cNvPr id="99330" name="Picture 2" descr="Image result for actor icon use case 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49" t="3872" r="9293" b="17574"/>
          <a:stretch/>
        </p:blipFill>
        <p:spPr bwMode="auto">
          <a:xfrm>
            <a:off x="8010470" y="3228467"/>
            <a:ext cx="541330" cy="819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7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D1B18-6CB3-4C9B-A0BC-EF30A4819A20}"/>
              </a:ext>
            </a:extLst>
          </p:cNvPr>
          <p:cNvSpPr>
            <a:spLocks noGrp="1"/>
          </p:cNvSpPr>
          <p:nvPr>
            <p:ph type="title"/>
          </p:nvPr>
        </p:nvSpPr>
        <p:spPr/>
        <p:txBody>
          <a:bodyPr/>
          <a:lstStyle/>
          <a:p>
            <a:r>
              <a:rPr lang="pt-BR" dirty="0"/>
              <a:t>Diagrama de caso de uso</a:t>
            </a:r>
          </a:p>
        </p:txBody>
      </p:sp>
      <p:pic>
        <p:nvPicPr>
          <p:cNvPr id="6" name="casoUso">
            <a:hlinkClick r:id="" action="ppaction://media"/>
            <a:extLst>
              <a:ext uri="{FF2B5EF4-FFF2-40B4-BE49-F238E27FC236}">
                <a16:creationId xmlns:a16="http://schemas.microsoft.com/office/drawing/2014/main" id="{EF130E5B-3214-45BC-9419-96AC0BE4EDB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5175" y="1993900"/>
            <a:ext cx="7602538" cy="4276725"/>
          </a:xfrm>
        </p:spPr>
      </p:pic>
      <p:sp>
        <p:nvSpPr>
          <p:cNvPr id="4" name="Espaço Reservado para Rodapé 3">
            <a:extLst>
              <a:ext uri="{FF2B5EF4-FFF2-40B4-BE49-F238E27FC236}">
                <a16:creationId xmlns:a16="http://schemas.microsoft.com/office/drawing/2014/main" id="{9A927685-A992-4A9D-97CC-A1B595231FE1}"/>
              </a:ext>
            </a:extLst>
          </p:cNvPr>
          <p:cNvSpPr>
            <a:spLocks noGrp="1"/>
          </p:cNvSpPr>
          <p:nvPr>
            <p:ph type="ftr" sz="quarter" idx="11"/>
          </p:nvPr>
        </p:nvSpPr>
        <p:spPr/>
        <p:txBody>
          <a:bodyPr/>
          <a:lstStyle/>
          <a:p>
            <a:r>
              <a:rPr lang="pt-BR"/>
              <a:t>Engenharia de Software</a:t>
            </a:r>
            <a:endParaRPr lang="pt-BR" dirty="0"/>
          </a:p>
        </p:txBody>
      </p:sp>
      <p:sp>
        <p:nvSpPr>
          <p:cNvPr id="5" name="Espaço Reservado para Número de Slide 4">
            <a:extLst>
              <a:ext uri="{FF2B5EF4-FFF2-40B4-BE49-F238E27FC236}">
                <a16:creationId xmlns:a16="http://schemas.microsoft.com/office/drawing/2014/main" id="{56138765-CACE-4BD7-B163-E1B2268E4E80}"/>
              </a:ext>
            </a:extLst>
          </p:cNvPr>
          <p:cNvSpPr>
            <a:spLocks noGrp="1"/>
          </p:cNvSpPr>
          <p:nvPr>
            <p:ph type="sldNum" sz="quarter" idx="12"/>
          </p:nvPr>
        </p:nvSpPr>
        <p:spPr/>
        <p:txBody>
          <a:bodyPr/>
          <a:lstStyle/>
          <a:p>
            <a:fld id="{69F960CE-6895-41B1-99F6-42F18B189FBF}" type="slidenum">
              <a:rPr lang="pt-BR" smtClean="0"/>
              <a:pPr/>
              <a:t>8</a:t>
            </a:fld>
            <a:endParaRPr lang="pt-BR"/>
          </a:p>
        </p:txBody>
      </p:sp>
    </p:spTree>
    <p:extLst>
      <p:ext uri="{BB962C8B-B14F-4D97-AF65-F5344CB8AC3E}">
        <p14:creationId xmlns:p14="http://schemas.microsoft.com/office/powerpoint/2010/main" val="21033489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ltLang="pt-BR" dirty="0">
                <a:ea typeface="ヒラギノ角ゴ Pro W3" pitchFamily="124" charset="-128"/>
              </a:rPr>
              <a:t>Caso de uso</a:t>
            </a:r>
            <a:endParaRPr lang="pt-BR" dirty="0"/>
          </a:p>
        </p:txBody>
      </p:sp>
      <p:sp>
        <p:nvSpPr>
          <p:cNvPr id="3" name="Espaço Reservado para Conteúdo 2"/>
          <p:cNvSpPr>
            <a:spLocks noGrp="1"/>
          </p:cNvSpPr>
          <p:nvPr>
            <p:ph idx="1"/>
          </p:nvPr>
        </p:nvSpPr>
        <p:spPr/>
        <p:txBody>
          <a:bodyPr>
            <a:normAutofit lnSpcReduction="10000"/>
          </a:bodyPr>
          <a:lstStyle/>
          <a:p>
            <a:pPr marL="91440" lvl="1" indent="-91440">
              <a:lnSpc>
                <a:spcPct val="95000"/>
              </a:lnSpc>
              <a:spcBef>
                <a:spcPts val="1300"/>
              </a:spcBef>
              <a:tabLst>
                <a:tab pos="0" algn="l"/>
              </a:tabLst>
            </a:pPr>
            <a:r>
              <a:rPr lang="pt-BR" altLang="pt-BR" dirty="0"/>
              <a:t>Sequência de ações que um ator executa em um sistema com um propósito específico</a:t>
            </a:r>
          </a:p>
          <a:p>
            <a:pPr marL="91440" lvl="1" indent="-91440">
              <a:lnSpc>
                <a:spcPct val="95000"/>
              </a:lnSpc>
              <a:spcBef>
                <a:spcPts val="1300"/>
              </a:spcBef>
              <a:tabLst>
                <a:tab pos="0" algn="l"/>
              </a:tabLst>
            </a:pPr>
            <a:endParaRPr lang="pt-BR" altLang="pt-BR" dirty="0"/>
          </a:p>
          <a:p>
            <a:pPr marL="91440" lvl="1" indent="-91440">
              <a:lnSpc>
                <a:spcPct val="95000"/>
              </a:lnSpc>
              <a:spcBef>
                <a:spcPts val="1300"/>
              </a:spcBef>
              <a:tabLst>
                <a:tab pos="0" algn="l"/>
              </a:tabLst>
            </a:pPr>
            <a:r>
              <a:rPr lang="pt-BR" altLang="pt-BR" dirty="0"/>
              <a:t>Deve descrever uma rotina bem definida do sistema e ser totalmente compreensível tanto para a equipe de desenvolvimento quanto para os clientes que detenham o conhecimento do domínio do sistema</a:t>
            </a:r>
          </a:p>
          <a:p>
            <a:pPr marL="91440" lvl="1" indent="-91440">
              <a:lnSpc>
                <a:spcPct val="95000"/>
              </a:lnSpc>
              <a:spcBef>
                <a:spcPts val="1300"/>
              </a:spcBef>
              <a:tabLst>
                <a:tab pos="0" algn="l"/>
              </a:tabLst>
            </a:pPr>
            <a:endParaRPr lang="pt-BR" altLang="pt-BR" dirty="0"/>
          </a:p>
          <a:p>
            <a:pPr marL="91440" lvl="1" indent="-91440">
              <a:lnSpc>
                <a:spcPct val="105000"/>
              </a:lnSpc>
              <a:spcBef>
                <a:spcPts val="1300"/>
              </a:spcBef>
              <a:tabLst>
                <a:tab pos="0" algn="l"/>
              </a:tabLst>
            </a:pPr>
            <a:r>
              <a:rPr lang="pt-BR" altLang="en-US" dirty="0"/>
              <a:t>Representa quem faz o que com o sistema, sem revelar a estrutura e o comportamento internos desse sistema</a:t>
            </a:r>
            <a:endParaRPr lang="pt-BR" altLang="pt-BR" dirty="0"/>
          </a:p>
        </p:txBody>
      </p:sp>
      <p:sp>
        <p:nvSpPr>
          <p:cNvPr id="4" name="Espaço Reservado para Rodapé 3"/>
          <p:cNvSpPr>
            <a:spLocks noGrp="1"/>
          </p:cNvSpPr>
          <p:nvPr>
            <p:ph type="ftr" sz="quarter" idx="11"/>
          </p:nvPr>
        </p:nvSpPr>
        <p:spPr/>
        <p:txBody>
          <a:bodyPr/>
          <a:lstStyle/>
          <a:p>
            <a:r>
              <a:rPr lang="pt-BR"/>
              <a:t>Engenharia de Software</a:t>
            </a:r>
            <a:endParaRPr lang="pt-BR" dirty="0"/>
          </a:p>
        </p:txBody>
      </p:sp>
      <p:sp>
        <p:nvSpPr>
          <p:cNvPr id="5" name="Espaço Reservado para Número de Slide 4"/>
          <p:cNvSpPr>
            <a:spLocks noGrp="1"/>
          </p:cNvSpPr>
          <p:nvPr>
            <p:ph type="sldNum" sz="quarter" idx="12"/>
          </p:nvPr>
        </p:nvSpPr>
        <p:spPr/>
        <p:txBody>
          <a:bodyPr/>
          <a:lstStyle/>
          <a:p>
            <a:fld id="{69F960CE-6895-41B1-99F6-42F18B189FBF}" type="slidenum">
              <a:rPr lang="pt-BR" smtClean="0"/>
              <a:pPr/>
              <a:t>9</a:t>
            </a:fld>
            <a:endParaRPr lang="pt-BR"/>
          </a:p>
        </p:txBody>
      </p:sp>
    </p:spTree>
    <p:extLst>
      <p:ext uri="{BB962C8B-B14F-4D97-AF65-F5344CB8AC3E}">
        <p14:creationId xmlns:p14="http://schemas.microsoft.com/office/powerpoint/2010/main" val="2629744006"/>
      </p:ext>
    </p:extLst>
  </p:cSld>
  <p:clrMapOvr>
    <a:masterClrMapping/>
  </p:clrMapOvr>
</p:sld>
</file>

<file path=ppt/theme/theme1.xml><?xml version="1.0" encoding="utf-8"?>
<a:theme xmlns:a="http://schemas.openxmlformats.org/drawingml/2006/main" name="Metropolitano">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Metropolitano</Template>
  <TotalTime>5877</TotalTime>
  <Words>3275</Words>
  <Application>Microsoft Office PowerPoint</Application>
  <PresentationFormat>Apresentação na tela (4:3)</PresentationFormat>
  <Paragraphs>508</Paragraphs>
  <Slides>48</Slides>
  <Notes>2</Notes>
  <HiddenSlides>0</HiddenSlides>
  <MMClips>1</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48</vt:i4>
      </vt:variant>
    </vt:vector>
  </HeadingPairs>
  <TitlesOfParts>
    <vt:vector size="56" baseType="lpstr">
      <vt:lpstr>Arial</vt:lpstr>
      <vt:lpstr>Arial Unicode MS</vt:lpstr>
      <vt:lpstr>Calibri</vt:lpstr>
      <vt:lpstr>Calibri Light</vt:lpstr>
      <vt:lpstr>Wingdings</vt:lpstr>
      <vt:lpstr>ヒラギノ角ゴ Pro W3</vt:lpstr>
      <vt:lpstr>Metropolitano</vt:lpstr>
      <vt:lpstr>Document</vt:lpstr>
      <vt:lpstr>Modelagem de Casos de Uso</vt:lpstr>
      <vt:lpstr>O que é?</vt:lpstr>
      <vt:lpstr>O que é?</vt:lpstr>
      <vt:lpstr>Para quê?</vt:lpstr>
      <vt:lpstr>Diagrama de casos de uso</vt:lpstr>
      <vt:lpstr>Diagrama de caso de uso</vt:lpstr>
      <vt:lpstr>Diagrama de casos de uso</vt:lpstr>
      <vt:lpstr>Diagrama de caso de uso</vt:lpstr>
      <vt:lpstr>Caso de uso</vt:lpstr>
      <vt:lpstr>Caso de uso</vt:lpstr>
      <vt:lpstr>Caso de uso</vt:lpstr>
      <vt:lpstr>Caso de uso</vt:lpstr>
      <vt:lpstr>Caso de uso</vt:lpstr>
      <vt:lpstr>Caso de uso</vt:lpstr>
      <vt:lpstr>Caso de uso</vt:lpstr>
      <vt:lpstr>Caso de uso</vt:lpstr>
      <vt:lpstr>Caso de uso</vt:lpstr>
      <vt:lpstr>Caso de uso</vt:lpstr>
      <vt:lpstr>Caso de uso</vt:lpstr>
      <vt:lpstr>Caso de uso</vt:lpstr>
      <vt:lpstr>Caso de uso –  Quadro resumo para descrição</vt:lpstr>
      <vt:lpstr>Atores</vt:lpstr>
      <vt:lpstr>Atores</vt:lpstr>
      <vt:lpstr>Relacionamentos</vt:lpstr>
      <vt:lpstr>Relacionamentos</vt:lpstr>
      <vt:lpstr>Relacionamentos</vt:lpstr>
      <vt:lpstr>Relacionamentos</vt:lpstr>
      <vt:lpstr>Relacionamentos</vt:lpstr>
      <vt:lpstr>Relacionamentos</vt:lpstr>
      <vt:lpstr>Relacionamentos</vt:lpstr>
      <vt:lpstr>Relacionamentos</vt:lpstr>
      <vt:lpstr>Relacionamentos – Quadro resumo </vt:lpstr>
      <vt:lpstr>Relacionamentos</vt:lpstr>
      <vt:lpstr>Relacionamentos</vt:lpstr>
      <vt:lpstr>Relacionamentos</vt:lpstr>
      <vt:lpstr>Modelagem de casos de uso</vt:lpstr>
      <vt:lpstr>Como identificar atores?</vt:lpstr>
      <vt:lpstr>Como identificar casos de uso?</vt:lpstr>
      <vt:lpstr>Como identificar casos de uso?</vt:lpstr>
      <vt:lpstr>Como verificar casos de uso?</vt:lpstr>
      <vt:lpstr>Para descontrair </vt:lpstr>
      <vt:lpstr>Links interessantes</vt:lpstr>
      <vt:lpstr>Exercício 1</vt:lpstr>
      <vt:lpstr>Exercício 2</vt:lpstr>
      <vt:lpstr>Exercício 3</vt:lpstr>
      <vt:lpstr>Exercício 4</vt:lpstr>
      <vt:lpstr>Exercício 5</vt:lpstr>
      <vt:lpstr>Modelagem de Casos de Uso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Bruna</dc:creator>
  <cp:lastModifiedBy>Bruna Diirr</cp:lastModifiedBy>
  <cp:revision>481</cp:revision>
  <dcterms:created xsi:type="dcterms:W3CDTF">2012-05-23T23:35:38Z</dcterms:created>
  <dcterms:modified xsi:type="dcterms:W3CDTF">2017-12-13T15:23:54Z</dcterms:modified>
</cp:coreProperties>
</file>